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5" r:id="rId2"/>
    <p:sldId id="455" r:id="rId3"/>
    <p:sldId id="474" r:id="rId4"/>
    <p:sldId id="435" r:id="rId5"/>
    <p:sldId id="458" r:id="rId6"/>
    <p:sldId id="439" r:id="rId7"/>
    <p:sldId id="456" r:id="rId8"/>
    <p:sldId id="457" r:id="rId9"/>
    <p:sldId id="441" r:id="rId10"/>
    <p:sldId id="444" r:id="rId11"/>
    <p:sldId id="450" r:id="rId12"/>
    <p:sldId id="445" r:id="rId13"/>
    <p:sldId id="459" r:id="rId14"/>
    <p:sldId id="460" r:id="rId15"/>
    <p:sldId id="461" r:id="rId16"/>
    <p:sldId id="446" r:id="rId17"/>
    <p:sldId id="462" r:id="rId18"/>
    <p:sldId id="463" r:id="rId19"/>
    <p:sldId id="464" r:id="rId20"/>
    <p:sldId id="447" r:id="rId21"/>
    <p:sldId id="465" r:id="rId22"/>
    <p:sldId id="466" r:id="rId23"/>
    <p:sldId id="467" r:id="rId24"/>
    <p:sldId id="448" r:id="rId25"/>
    <p:sldId id="468" r:id="rId26"/>
    <p:sldId id="469" r:id="rId27"/>
    <p:sldId id="470" r:id="rId28"/>
    <p:sldId id="453" r:id="rId29"/>
    <p:sldId id="454" r:id="rId30"/>
    <p:sldId id="449" r:id="rId31"/>
    <p:sldId id="471" r:id="rId32"/>
    <p:sldId id="472" r:id="rId33"/>
    <p:sldId id="473"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2"/>
    <a:srgbClr val="009EC0"/>
    <a:srgbClr val="CA5C0E"/>
    <a:srgbClr val="01B902"/>
    <a:srgbClr val="06C200"/>
    <a:srgbClr val="01FF3B"/>
    <a:srgbClr val="238BF3"/>
    <a:srgbClr val="0867BC"/>
    <a:srgbClr val="870000"/>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73"/>
    <p:restoredTop sz="94536"/>
  </p:normalViewPr>
  <p:slideViewPr>
    <p:cSldViewPr>
      <p:cViewPr varScale="1">
        <p:scale>
          <a:sx n="147" d="100"/>
          <a:sy n="147" d="100"/>
        </p:scale>
        <p:origin x="94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0"/>
          <c:order val="0"/>
          <c:tx>
            <c:strRef>
              <c:f>Sheet1!$B$1</c:f>
              <c:strCache>
                <c:ptCount val="1"/>
                <c:pt idx="0">
                  <c:v>Old Testament</c:v>
                </c:pt>
              </c:strCache>
            </c:strRef>
          </c:tx>
          <c:spPr>
            <a:solidFill>
              <a:srgbClr val="009EC0"/>
            </a:solidFill>
            <a:ln w="25400">
              <a:noFill/>
            </a:ln>
          </c:spPr>
          <c:invertIfNegative val="0"/>
          <c:dPt>
            <c:idx val="0"/>
            <c:invertIfNegative val="0"/>
            <c:bubble3D val="0"/>
            <c:extLst>
              <c:ext xmlns:c16="http://schemas.microsoft.com/office/drawing/2014/chart" uri="{C3380CC4-5D6E-409C-BE32-E72D297353CC}">
                <c16:uniqueId val="{0000000A-1B33-5944-93E6-FAE2DF40E450}"/>
              </c:ext>
            </c:extLst>
          </c:dPt>
          <c:dPt>
            <c:idx val="1"/>
            <c:invertIfNegative val="0"/>
            <c:bubble3D val="0"/>
            <c:extLst>
              <c:ext xmlns:c16="http://schemas.microsoft.com/office/drawing/2014/chart" uri="{C3380CC4-5D6E-409C-BE32-E72D297353CC}">
                <c16:uniqueId val="{00000008-1B33-5944-93E6-FAE2DF40E450}"/>
              </c:ext>
            </c:extLst>
          </c:dPt>
          <c:dPt>
            <c:idx val="2"/>
            <c:invertIfNegative val="0"/>
            <c:bubble3D val="0"/>
            <c:extLst>
              <c:ext xmlns:c16="http://schemas.microsoft.com/office/drawing/2014/chart" uri="{C3380CC4-5D6E-409C-BE32-E72D297353CC}">
                <c16:uniqueId val="{00000006-1B33-5944-93E6-FAE2DF40E450}"/>
              </c:ext>
            </c:extLst>
          </c:dPt>
          <c:dLbls>
            <c:spPr>
              <a:noFill/>
              <a:ln>
                <a:noFill/>
              </a:ln>
              <a:effectLst/>
            </c:spPr>
            <c:txPr>
              <a:bodyPr/>
              <a:lstStyle/>
              <a:p>
                <a:pPr>
                  <a:defRPr sz="2400" b="1">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Sheet1!$B$2</c:f>
              <c:numCache>
                <c:formatCode>General</c:formatCode>
                <c:ptCount val="1"/>
                <c:pt idx="0">
                  <c:v>16</c:v>
                </c:pt>
              </c:numCache>
            </c:numRef>
          </c:val>
          <c:extLst>
            <c:ext xmlns:c16="http://schemas.microsoft.com/office/drawing/2014/chart" uri="{C3380CC4-5D6E-409C-BE32-E72D297353CC}">
              <c16:uniqueId val="{00000000-56D6-774A-AEC1-01E5BF60A988}"/>
            </c:ext>
          </c:extLst>
        </c:ser>
        <c:ser>
          <c:idx val="1"/>
          <c:order val="1"/>
          <c:tx>
            <c:strRef>
              <c:f>Sheet1!$C$1</c:f>
              <c:strCache>
                <c:ptCount val="1"/>
                <c:pt idx="0">
                  <c:v>New Testament</c:v>
                </c:pt>
              </c:strCache>
            </c:strRef>
          </c:tx>
          <c:spPr>
            <a:solidFill>
              <a:srgbClr val="CA5C0E"/>
            </a:solidFill>
            <a:ln>
              <a:noFill/>
            </a:ln>
          </c:spPr>
          <c:invertIfNegative val="0"/>
          <c:dPt>
            <c:idx val="0"/>
            <c:invertIfNegative val="0"/>
            <c:bubble3D val="0"/>
            <c:extLst>
              <c:ext xmlns:c16="http://schemas.microsoft.com/office/drawing/2014/chart" uri="{C3380CC4-5D6E-409C-BE32-E72D297353CC}">
                <c16:uniqueId val="{00000009-1B33-5944-93E6-FAE2DF40E450}"/>
              </c:ext>
            </c:extLst>
          </c:dPt>
          <c:dPt>
            <c:idx val="1"/>
            <c:invertIfNegative val="0"/>
            <c:bubble3D val="0"/>
            <c:extLst>
              <c:ext xmlns:c16="http://schemas.microsoft.com/office/drawing/2014/chart" uri="{C3380CC4-5D6E-409C-BE32-E72D297353CC}">
                <c16:uniqueId val="{00000007-1B33-5944-93E6-FAE2DF40E450}"/>
              </c:ext>
            </c:extLst>
          </c:dPt>
          <c:dPt>
            <c:idx val="2"/>
            <c:invertIfNegative val="0"/>
            <c:bubble3D val="0"/>
            <c:extLst>
              <c:ext xmlns:c16="http://schemas.microsoft.com/office/drawing/2014/chart" uri="{C3380CC4-5D6E-409C-BE32-E72D297353CC}">
                <c16:uniqueId val="{00000005-1B33-5944-93E6-FAE2DF40E450}"/>
              </c:ext>
            </c:extLst>
          </c:dPt>
          <c:dLbls>
            <c:dLbl>
              <c:idx val="1"/>
              <c:tx>
                <c:rich>
                  <a:bodyPr/>
                  <a:lstStyle/>
                  <a:p>
                    <a:fld id="{33DDEA5E-53BD-2241-8A3C-2C03F088DBCC}" type="VALUE">
                      <a:rPr lang="en-US" b="1">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1B33-5944-93E6-FAE2DF40E450}"/>
                </c:ext>
              </c:extLst>
            </c:dLbl>
            <c:dLbl>
              <c:idx val="2"/>
              <c:tx>
                <c:rich>
                  <a:bodyPr/>
                  <a:lstStyle/>
                  <a:p>
                    <a:fld id="{CB453A95-C41C-3E41-BFD1-2C6C7F843D8A}"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B33-5944-93E6-FAE2DF40E450}"/>
                </c:ext>
              </c:extLst>
            </c:dLbl>
            <c:spPr>
              <a:noFill/>
              <a:ln>
                <a:noFill/>
              </a:ln>
              <a:effectLst/>
            </c:spPr>
            <c:txPr>
              <a:bodyPr wrap="square" lIns="38100" tIns="19050" rIns="38100" bIns="19050" anchor="ctr">
                <a:spAutoFit/>
              </a:bodyPr>
              <a:lstStyle/>
              <a:p>
                <a:pPr>
                  <a:defRPr sz="2400" b="1">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c:f>
              <c:numCache>
                <c:formatCode>General</c:formatCode>
                <c:ptCount val="1"/>
              </c:numCache>
            </c:numRef>
          </c:cat>
          <c:val>
            <c:numRef>
              <c:f>Sheet1!$C$2</c:f>
              <c:numCache>
                <c:formatCode>General</c:formatCode>
                <c:ptCount val="1"/>
                <c:pt idx="0">
                  <c:v>65</c:v>
                </c:pt>
              </c:numCache>
            </c:numRef>
          </c:val>
          <c:extLst>
            <c:ext xmlns:c16="http://schemas.microsoft.com/office/drawing/2014/chart" uri="{C3380CC4-5D6E-409C-BE32-E72D297353CC}">
              <c16:uniqueId val="{00000004-1B33-5944-93E6-FAE2DF40E450}"/>
            </c:ext>
          </c:extLst>
        </c:ser>
        <c:dLbls>
          <c:showLegendKey val="0"/>
          <c:showVal val="0"/>
          <c:showCatName val="0"/>
          <c:showSerName val="0"/>
          <c:showPercent val="0"/>
          <c:showBubbleSize val="0"/>
        </c:dLbls>
        <c:gapWidth val="150"/>
        <c:overlap val="-48"/>
        <c:axId val="790563136"/>
        <c:axId val="768197296"/>
      </c:barChart>
      <c:catAx>
        <c:axId val="790563136"/>
        <c:scaling>
          <c:orientation val="minMax"/>
        </c:scaling>
        <c:delete val="0"/>
        <c:axPos val="l"/>
        <c:numFmt formatCode="General" sourceLinked="0"/>
        <c:majorTickMark val="out"/>
        <c:minorTickMark val="none"/>
        <c:tickLblPos val="nextTo"/>
        <c:spPr>
          <a:ln>
            <a:solidFill>
              <a:prstClr val="black">
                <a:lumMod val="65000"/>
                <a:lumOff val="35000"/>
                <a:alpha val="50000"/>
              </a:prstClr>
            </a:solidFill>
          </a:ln>
        </c:spPr>
        <c:txPr>
          <a:bodyPr/>
          <a:lstStyle/>
          <a:p>
            <a:pPr>
              <a:defRPr baseline="0">
                <a:solidFill>
                  <a:schemeClr val="bg1"/>
                </a:solidFill>
              </a:defRPr>
            </a:pPr>
            <a:endParaRPr lang="en-US"/>
          </a:p>
        </c:txPr>
        <c:crossAx val="768197296"/>
        <c:crosses val="autoZero"/>
        <c:auto val="1"/>
        <c:lblAlgn val="ctr"/>
        <c:lblOffset val="100"/>
        <c:noMultiLvlLbl val="0"/>
      </c:catAx>
      <c:valAx>
        <c:axId val="768197296"/>
        <c:scaling>
          <c:orientation val="minMax"/>
        </c:scaling>
        <c:delete val="1"/>
        <c:axPos val="b"/>
        <c:majorGridlines>
          <c:spPr>
            <a:ln>
              <a:solidFill>
                <a:prstClr val="black">
                  <a:lumMod val="65000"/>
                  <a:lumOff val="35000"/>
                  <a:alpha val="40000"/>
                </a:prstClr>
              </a:solidFill>
            </a:ln>
          </c:spPr>
        </c:majorGridlines>
        <c:numFmt formatCode="General" sourceLinked="1"/>
        <c:majorTickMark val="out"/>
        <c:minorTickMark val="none"/>
        <c:tickLblPos val="none"/>
        <c:crossAx val="790563136"/>
        <c:crosses val="autoZero"/>
        <c:crossBetween val="between"/>
      </c:valAx>
    </c:plotArea>
    <c:legend>
      <c:legendPos val="b"/>
      <c:overlay val="1"/>
      <c:txPr>
        <a:bodyPr/>
        <a:lstStyle/>
        <a:p>
          <a:pPr>
            <a:defRPr>
              <a:solidFill>
                <a:schemeClr val="bg1"/>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12/1/20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a:t>
            </a:fld>
            <a:endParaRPr lang="en-US"/>
          </a:p>
        </p:txBody>
      </p:sp>
    </p:spTree>
    <p:extLst>
      <p:ext uri="{BB962C8B-B14F-4D97-AF65-F5344CB8AC3E}">
        <p14:creationId xmlns:p14="http://schemas.microsoft.com/office/powerpoint/2010/main" val="175131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167051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7" y="0"/>
            <a:ext cx="9144000" cy="8382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0" y="1371600"/>
            <a:ext cx="91440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
        <p:nvSpPr>
          <p:cNvPr id="9" name="Text Placeholder 8"/>
          <p:cNvSpPr>
            <a:spLocks noGrp="1"/>
          </p:cNvSpPr>
          <p:nvPr>
            <p:ph type="body" sz="quarter" idx="13" hasCustomPrompt="1"/>
          </p:nvPr>
        </p:nvSpPr>
        <p:spPr>
          <a:xfrm>
            <a:off x="0" y="838200"/>
            <a:ext cx="9144000" cy="533400"/>
          </a:xfrm>
        </p:spPr>
        <p:txBody>
          <a:bodyPr>
            <a:normAutofit/>
          </a:bodyPr>
          <a:lstStyle>
            <a:lvl1pPr marL="0" indent="0">
              <a:buNone/>
              <a:defRPr sz="2400" b="1">
                <a:solidFill>
                  <a:srgbClr val="7F7F7F"/>
                </a:solidFill>
              </a:defRPr>
            </a:lvl1pPr>
          </a:lstStyle>
          <a:p>
            <a:pPr lvl="0"/>
            <a:r>
              <a:rPr lang="en-US" dirty="0"/>
              <a:t>Click to edit sub-title</a:t>
            </a:r>
          </a:p>
        </p:txBody>
      </p:sp>
    </p:spTree>
    <p:extLst>
      <p:ext uri="{BB962C8B-B14F-4D97-AF65-F5344CB8AC3E}">
        <p14:creationId xmlns:p14="http://schemas.microsoft.com/office/powerpoint/2010/main" val="3717123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12/1/20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12/1/20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12/1/20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12/1/20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130425"/>
            <a:ext cx="6096000" cy="917575"/>
          </a:xfrm>
          <a:solidFill>
            <a:schemeClr val="bg1"/>
          </a:solidFill>
        </p:spPr>
        <p:txBody>
          <a:bodyPr/>
          <a:lstStyle/>
          <a:p>
            <a:pPr algn="l"/>
            <a:r>
              <a:rPr lang="en-US" dirty="0"/>
              <a:t>APOLOGETICS</a:t>
            </a:r>
          </a:p>
        </p:txBody>
      </p:sp>
      <p:sp>
        <p:nvSpPr>
          <p:cNvPr id="3" name="Subtitle 2"/>
          <p:cNvSpPr>
            <a:spLocks noGrp="1"/>
          </p:cNvSpPr>
          <p:nvPr>
            <p:ph type="subTitle" idx="1"/>
          </p:nvPr>
        </p:nvSpPr>
        <p:spPr>
          <a:xfrm>
            <a:off x="3045372" y="3276599"/>
            <a:ext cx="6096000" cy="685801"/>
          </a:xfrm>
          <a:solidFill>
            <a:schemeClr val="bg1"/>
          </a:solidFill>
        </p:spPr>
        <p:txBody>
          <a:bodyPr tIns="0" bIns="0" anchor="ctr">
            <a:normAutofit/>
          </a:bodyPr>
          <a:lstStyle/>
          <a:p>
            <a:pPr algn="l"/>
            <a:r>
              <a:rPr lang="en-US" sz="4000" dirty="0"/>
              <a:t>IN ONE LESSON</a:t>
            </a:r>
          </a:p>
        </p:txBody>
      </p:sp>
      <p:grpSp>
        <p:nvGrpSpPr>
          <p:cNvPr id="5" name="Group 4">
            <a:extLst>
              <a:ext uri="{FF2B5EF4-FFF2-40B4-BE49-F238E27FC236}">
                <a16:creationId xmlns:a16="http://schemas.microsoft.com/office/drawing/2014/main" id="{43F22169-13AA-8440-B3C8-72C2711974BC}"/>
              </a:ext>
            </a:extLst>
          </p:cNvPr>
          <p:cNvGrpSpPr/>
          <p:nvPr/>
        </p:nvGrpSpPr>
        <p:grpSpPr>
          <a:xfrm>
            <a:off x="3276600" y="4038600"/>
            <a:ext cx="1169350" cy="846286"/>
            <a:chOff x="3214537" y="3877969"/>
            <a:chExt cx="1169350" cy="846286"/>
          </a:xfrm>
        </p:grpSpPr>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ubtitle 2">
            <a:extLst>
              <a:ext uri="{FF2B5EF4-FFF2-40B4-BE49-F238E27FC236}">
                <a16:creationId xmlns:a16="http://schemas.microsoft.com/office/drawing/2014/main" id="{89C892F9-E90B-8443-8DA3-A0A4CBA13206}"/>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13" name="Subtitle 2">
            <a:extLst>
              <a:ext uri="{FF2B5EF4-FFF2-40B4-BE49-F238E27FC236}">
                <a16:creationId xmlns:a16="http://schemas.microsoft.com/office/drawing/2014/main" id="{75189954-5DDD-A14A-83B6-DE4C6735A475}"/>
              </a:ext>
            </a:extLst>
          </p:cNvPr>
          <p:cNvSpPr txBox="1">
            <a:spLocks/>
          </p:cNvSpPr>
          <p:nvPr/>
        </p:nvSpPr>
        <p:spPr>
          <a:xfrm>
            <a:off x="3045371" y="5269758"/>
            <a:ext cx="6067097" cy="1131041"/>
          </a:xfrm>
          <a:prstGeom prst="rect">
            <a:avLst/>
          </a:prstGeom>
          <a:noFill/>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3700" b="1" dirty="0"/>
              <a:t>Lesson 17</a:t>
            </a:r>
            <a:br>
              <a:rPr lang="en-US" sz="7700" dirty="0"/>
            </a:br>
            <a:endParaRPr lang="en-US" sz="500" dirty="0"/>
          </a:p>
          <a:p>
            <a:pPr algn="l"/>
            <a:r>
              <a:rPr lang="en-US" sz="3700" dirty="0"/>
              <a:t>The Gospel According to God (Isaiah 53)</a:t>
            </a:r>
          </a:p>
        </p:txBody>
      </p:sp>
    </p:spTree>
    <p:extLst>
      <p:ext uri="{BB962C8B-B14F-4D97-AF65-F5344CB8AC3E}">
        <p14:creationId xmlns:p14="http://schemas.microsoft.com/office/powerpoint/2010/main" val="334283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D3DE2C11-2EDB-3C45-95E2-BBA32F5E1AB9}"/>
              </a:ext>
            </a:extLst>
          </p:cNvPr>
          <p:cNvGraphicFramePr>
            <a:graphicFrameLocks noGrp="1"/>
          </p:cNvGraphicFramePr>
          <p:nvPr>
            <p:extLst>
              <p:ext uri="{D42A27DB-BD31-4B8C-83A1-F6EECF244321}">
                <p14:modId xmlns:p14="http://schemas.microsoft.com/office/powerpoint/2010/main" val="446128640"/>
              </p:ext>
            </p:extLst>
          </p:nvPr>
        </p:nvGraphicFramePr>
        <p:xfrm>
          <a:off x="1181100" y="1447800"/>
          <a:ext cx="6781800" cy="701040"/>
        </p:xfrm>
        <a:graphic>
          <a:graphicData uri="http://schemas.openxmlformats.org/drawingml/2006/table">
            <a:tbl>
              <a:tblPr firstRow="1" bandRow="1">
                <a:tableStyleId>{2D5ABB26-0587-4C30-8999-92F81FD0307C}</a:tableStyleId>
              </a:tblPr>
              <a:tblGrid>
                <a:gridCol w="2204085">
                  <a:extLst>
                    <a:ext uri="{9D8B030D-6E8A-4147-A177-3AD203B41FA5}">
                      <a16:colId xmlns:a16="http://schemas.microsoft.com/office/drawing/2014/main" val="1810638876"/>
                    </a:ext>
                  </a:extLst>
                </a:gridCol>
                <a:gridCol w="4577715">
                  <a:extLst>
                    <a:ext uri="{9D8B030D-6E8A-4147-A177-3AD203B41FA5}">
                      <a16:colId xmlns:a16="http://schemas.microsoft.com/office/drawing/2014/main" val="3114027216"/>
                    </a:ext>
                  </a:extLst>
                </a:gridCol>
              </a:tblGrid>
              <a:tr h="370840">
                <a:tc>
                  <a:txBody>
                    <a:bodyPr/>
                    <a:lstStyle/>
                    <a:p>
                      <a:r>
                        <a:rPr lang="en-US" sz="4000" dirty="0"/>
                        <a:t>52:13-15</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solidFill>
                      <a:srgbClr val="CA5C0E"/>
                    </a:solidFill>
                  </a:tcPr>
                </a:tc>
                <a:tc>
                  <a:txBody>
                    <a:bodyPr/>
                    <a:lstStyle/>
                    <a:p>
                      <a:r>
                        <a:rPr lang="en-US" sz="4000" dirty="0"/>
                        <a:t>Astonishment</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4155014819"/>
                  </a:ext>
                </a:extLst>
              </a:tr>
            </a:tbl>
          </a:graphicData>
        </a:graphic>
      </p:graphicFrame>
      <p:graphicFrame>
        <p:nvGraphicFramePr>
          <p:cNvPr id="8" name="Table 7">
            <a:extLst>
              <a:ext uri="{FF2B5EF4-FFF2-40B4-BE49-F238E27FC236}">
                <a16:creationId xmlns:a16="http://schemas.microsoft.com/office/drawing/2014/main" id="{6E43DC7E-4D9B-784B-9525-6EBE233E1FB7}"/>
              </a:ext>
            </a:extLst>
          </p:cNvPr>
          <p:cNvGraphicFramePr>
            <a:graphicFrameLocks noGrp="1"/>
          </p:cNvGraphicFramePr>
          <p:nvPr>
            <p:extLst>
              <p:ext uri="{D42A27DB-BD31-4B8C-83A1-F6EECF244321}">
                <p14:modId xmlns:p14="http://schemas.microsoft.com/office/powerpoint/2010/main" val="4191615324"/>
              </p:ext>
            </p:extLst>
          </p:nvPr>
        </p:nvGraphicFramePr>
        <p:xfrm>
          <a:off x="1181100" y="2158518"/>
          <a:ext cx="6781800" cy="701040"/>
        </p:xfrm>
        <a:graphic>
          <a:graphicData uri="http://schemas.openxmlformats.org/drawingml/2006/table">
            <a:tbl>
              <a:tblPr firstRow="1" bandRow="1">
                <a:tableStyleId>{2D5ABB26-0587-4C30-8999-92F81FD0307C}</a:tableStyleId>
              </a:tblPr>
              <a:tblGrid>
                <a:gridCol w="2204085">
                  <a:extLst>
                    <a:ext uri="{9D8B030D-6E8A-4147-A177-3AD203B41FA5}">
                      <a16:colId xmlns:a16="http://schemas.microsoft.com/office/drawing/2014/main" val="1810638876"/>
                    </a:ext>
                  </a:extLst>
                </a:gridCol>
                <a:gridCol w="4577715">
                  <a:extLst>
                    <a:ext uri="{9D8B030D-6E8A-4147-A177-3AD203B41FA5}">
                      <a16:colId xmlns:a16="http://schemas.microsoft.com/office/drawing/2014/main" val="3114027216"/>
                    </a:ext>
                  </a:extLst>
                </a:gridCol>
              </a:tblGrid>
              <a:tr h="370840">
                <a:tc>
                  <a:txBody>
                    <a:bodyPr/>
                    <a:lstStyle/>
                    <a:p>
                      <a:r>
                        <a:rPr lang="en-US" sz="4000" dirty="0"/>
                        <a:t>53:1-3</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solidFill>
                      <a:srgbClr val="CA5C0E"/>
                    </a:solidFill>
                  </a:tcPr>
                </a:tc>
                <a:tc>
                  <a:txBody>
                    <a:bodyPr/>
                    <a:lstStyle/>
                    <a:p>
                      <a:r>
                        <a:rPr lang="en-US" sz="4000" dirty="0"/>
                        <a:t>Rejection</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4155014819"/>
                  </a:ext>
                </a:extLst>
              </a:tr>
            </a:tbl>
          </a:graphicData>
        </a:graphic>
      </p:graphicFrame>
      <p:graphicFrame>
        <p:nvGraphicFramePr>
          <p:cNvPr id="9" name="Table 8">
            <a:extLst>
              <a:ext uri="{FF2B5EF4-FFF2-40B4-BE49-F238E27FC236}">
                <a16:creationId xmlns:a16="http://schemas.microsoft.com/office/drawing/2014/main" id="{D6A041E0-2065-2E44-9D99-1DBEFF7229E7}"/>
              </a:ext>
            </a:extLst>
          </p:cNvPr>
          <p:cNvGraphicFramePr>
            <a:graphicFrameLocks noGrp="1"/>
          </p:cNvGraphicFramePr>
          <p:nvPr>
            <p:extLst>
              <p:ext uri="{D42A27DB-BD31-4B8C-83A1-F6EECF244321}">
                <p14:modId xmlns:p14="http://schemas.microsoft.com/office/powerpoint/2010/main" val="2237332015"/>
              </p:ext>
            </p:extLst>
          </p:nvPr>
        </p:nvGraphicFramePr>
        <p:xfrm>
          <a:off x="1181100" y="2869236"/>
          <a:ext cx="6781800" cy="701040"/>
        </p:xfrm>
        <a:graphic>
          <a:graphicData uri="http://schemas.openxmlformats.org/drawingml/2006/table">
            <a:tbl>
              <a:tblPr firstRow="1" bandRow="1">
                <a:tableStyleId>{2D5ABB26-0587-4C30-8999-92F81FD0307C}</a:tableStyleId>
              </a:tblPr>
              <a:tblGrid>
                <a:gridCol w="2204085">
                  <a:extLst>
                    <a:ext uri="{9D8B030D-6E8A-4147-A177-3AD203B41FA5}">
                      <a16:colId xmlns:a16="http://schemas.microsoft.com/office/drawing/2014/main" val="1810638876"/>
                    </a:ext>
                  </a:extLst>
                </a:gridCol>
                <a:gridCol w="4577715">
                  <a:extLst>
                    <a:ext uri="{9D8B030D-6E8A-4147-A177-3AD203B41FA5}">
                      <a16:colId xmlns:a16="http://schemas.microsoft.com/office/drawing/2014/main" val="3114027216"/>
                    </a:ext>
                  </a:extLst>
                </a:gridCol>
              </a:tblGrid>
              <a:tr h="370840">
                <a:tc>
                  <a:txBody>
                    <a:bodyPr/>
                    <a:lstStyle/>
                    <a:p>
                      <a:r>
                        <a:rPr lang="en-US" sz="4000" dirty="0"/>
                        <a:t>53:4-6</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solidFill>
                      <a:srgbClr val="CA5C0E"/>
                    </a:solidFill>
                  </a:tcPr>
                </a:tc>
                <a:tc>
                  <a:txBody>
                    <a:bodyPr/>
                    <a:lstStyle/>
                    <a:p>
                      <a:r>
                        <a:rPr lang="en-US" sz="4000" dirty="0"/>
                        <a:t>Substitution</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4155014819"/>
                  </a:ext>
                </a:extLst>
              </a:tr>
            </a:tbl>
          </a:graphicData>
        </a:graphic>
      </p:graphicFrame>
      <p:graphicFrame>
        <p:nvGraphicFramePr>
          <p:cNvPr id="10" name="Table 9">
            <a:extLst>
              <a:ext uri="{FF2B5EF4-FFF2-40B4-BE49-F238E27FC236}">
                <a16:creationId xmlns:a16="http://schemas.microsoft.com/office/drawing/2014/main" id="{62A478CC-D5E8-4B4B-9B95-0F496B167EFC}"/>
              </a:ext>
            </a:extLst>
          </p:cNvPr>
          <p:cNvGraphicFramePr>
            <a:graphicFrameLocks noGrp="1"/>
          </p:cNvGraphicFramePr>
          <p:nvPr>
            <p:extLst>
              <p:ext uri="{D42A27DB-BD31-4B8C-83A1-F6EECF244321}">
                <p14:modId xmlns:p14="http://schemas.microsoft.com/office/powerpoint/2010/main" val="3077478815"/>
              </p:ext>
            </p:extLst>
          </p:nvPr>
        </p:nvGraphicFramePr>
        <p:xfrm>
          <a:off x="1181100" y="3579954"/>
          <a:ext cx="6781800" cy="701040"/>
        </p:xfrm>
        <a:graphic>
          <a:graphicData uri="http://schemas.openxmlformats.org/drawingml/2006/table">
            <a:tbl>
              <a:tblPr firstRow="1" bandRow="1">
                <a:tableStyleId>{2D5ABB26-0587-4C30-8999-92F81FD0307C}</a:tableStyleId>
              </a:tblPr>
              <a:tblGrid>
                <a:gridCol w="2204085">
                  <a:extLst>
                    <a:ext uri="{9D8B030D-6E8A-4147-A177-3AD203B41FA5}">
                      <a16:colId xmlns:a16="http://schemas.microsoft.com/office/drawing/2014/main" val="1810638876"/>
                    </a:ext>
                  </a:extLst>
                </a:gridCol>
                <a:gridCol w="4577715">
                  <a:extLst>
                    <a:ext uri="{9D8B030D-6E8A-4147-A177-3AD203B41FA5}">
                      <a16:colId xmlns:a16="http://schemas.microsoft.com/office/drawing/2014/main" val="3114027216"/>
                    </a:ext>
                  </a:extLst>
                </a:gridCol>
              </a:tblGrid>
              <a:tr h="370840">
                <a:tc>
                  <a:txBody>
                    <a:bodyPr/>
                    <a:lstStyle/>
                    <a:p>
                      <a:r>
                        <a:rPr lang="en-US" sz="4000" dirty="0"/>
                        <a:t>53:7-9</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solidFill>
                      <a:srgbClr val="CA5C0E"/>
                    </a:solidFill>
                  </a:tcPr>
                </a:tc>
                <a:tc>
                  <a:txBody>
                    <a:bodyPr/>
                    <a:lstStyle/>
                    <a:p>
                      <a:r>
                        <a:rPr lang="en-US" sz="4000" dirty="0"/>
                        <a:t>Silence</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4155014819"/>
                  </a:ext>
                </a:extLst>
              </a:tr>
            </a:tbl>
          </a:graphicData>
        </a:graphic>
      </p:graphicFrame>
      <p:graphicFrame>
        <p:nvGraphicFramePr>
          <p:cNvPr id="11" name="Table 10">
            <a:extLst>
              <a:ext uri="{FF2B5EF4-FFF2-40B4-BE49-F238E27FC236}">
                <a16:creationId xmlns:a16="http://schemas.microsoft.com/office/drawing/2014/main" id="{61F5ABF5-4C8D-BB4C-8B7D-D13BA31313FC}"/>
              </a:ext>
            </a:extLst>
          </p:cNvPr>
          <p:cNvGraphicFramePr>
            <a:graphicFrameLocks noGrp="1"/>
          </p:cNvGraphicFramePr>
          <p:nvPr>
            <p:extLst>
              <p:ext uri="{D42A27DB-BD31-4B8C-83A1-F6EECF244321}">
                <p14:modId xmlns:p14="http://schemas.microsoft.com/office/powerpoint/2010/main" val="1396694915"/>
              </p:ext>
            </p:extLst>
          </p:nvPr>
        </p:nvGraphicFramePr>
        <p:xfrm>
          <a:off x="1181100" y="4290672"/>
          <a:ext cx="6781800" cy="701040"/>
        </p:xfrm>
        <a:graphic>
          <a:graphicData uri="http://schemas.openxmlformats.org/drawingml/2006/table">
            <a:tbl>
              <a:tblPr firstRow="1" bandRow="1">
                <a:tableStyleId>{2D5ABB26-0587-4C30-8999-92F81FD0307C}</a:tableStyleId>
              </a:tblPr>
              <a:tblGrid>
                <a:gridCol w="2204085">
                  <a:extLst>
                    <a:ext uri="{9D8B030D-6E8A-4147-A177-3AD203B41FA5}">
                      <a16:colId xmlns:a16="http://schemas.microsoft.com/office/drawing/2014/main" val="1810638876"/>
                    </a:ext>
                  </a:extLst>
                </a:gridCol>
                <a:gridCol w="4577715">
                  <a:extLst>
                    <a:ext uri="{9D8B030D-6E8A-4147-A177-3AD203B41FA5}">
                      <a16:colId xmlns:a16="http://schemas.microsoft.com/office/drawing/2014/main" val="3114027216"/>
                    </a:ext>
                  </a:extLst>
                </a:gridCol>
              </a:tblGrid>
              <a:tr h="370840">
                <a:tc>
                  <a:txBody>
                    <a:bodyPr/>
                    <a:lstStyle/>
                    <a:p>
                      <a:r>
                        <a:rPr lang="en-US" sz="4000" dirty="0"/>
                        <a:t>53:10-12</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solidFill>
                      <a:srgbClr val="009EC0"/>
                    </a:solidFill>
                  </a:tcPr>
                </a:tc>
                <a:tc>
                  <a:txBody>
                    <a:bodyPr/>
                    <a:lstStyle/>
                    <a:p>
                      <a:r>
                        <a:rPr lang="en-US" sz="4000" dirty="0"/>
                        <a:t>Triumph</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4155014819"/>
                  </a:ext>
                </a:extLst>
              </a:tr>
            </a:tbl>
          </a:graphicData>
        </a:graphic>
      </p:graphicFrame>
    </p:spTree>
    <p:extLst>
      <p:ext uri="{BB962C8B-B14F-4D97-AF65-F5344CB8AC3E}">
        <p14:creationId xmlns:p14="http://schemas.microsoft.com/office/powerpoint/2010/main" val="329488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DC05C7B-BED4-7942-84C9-20ED5970E3C5}"/>
              </a:ext>
            </a:extLst>
          </p:cNvPr>
          <p:cNvGrpSpPr/>
          <p:nvPr/>
        </p:nvGrpSpPr>
        <p:grpSpPr>
          <a:xfrm>
            <a:off x="914400" y="1219200"/>
            <a:ext cx="889000" cy="914400"/>
            <a:chOff x="1574800" y="1828800"/>
            <a:chExt cx="889000" cy="914400"/>
          </a:xfrm>
        </p:grpSpPr>
        <p:pic>
          <p:nvPicPr>
            <p:cNvPr id="6" name="Picture 5" descr="A close up of a book&#10;&#10;Description automatically generated">
              <a:extLst>
                <a:ext uri="{FF2B5EF4-FFF2-40B4-BE49-F238E27FC236}">
                  <a16:creationId xmlns:a16="http://schemas.microsoft.com/office/drawing/2014/main" id="{DC32FE9C-D760-6A47-ABF0-55131F284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00" y="1835150"/>
              <a:ext cx="889000" cy="901700"/>
            </a:xfrm>
            <a:prstGeom prst="rect">
              <a:avLst/>
            </a:prstGeom>
          </p:spPr>
        </p:pic>
        <p:sp>
          <p:nvSpPr>
            <p:cNvPr id="7" name="Rectangle 6">
              <a:extLst>
                <a:ext uri="{FF2B5EF4-FFF2-40B4-BE49-F238E27FC236}">
                  <a16:creationId xmlns:a16="http://schemas.microsoft.com/office/drawing/2014/main" id="{D0C916B9-C8C1-034E-B6E5-3D86D75D0F8F}"/>
                </a:ext>
              </a:extLst>
            </p:cNvPr>
            <p:cNvSpPr/>
            <p:nvPr/>
          </p:nvSpPr>
          <p:spPr>
            <a:xfrm>
              <a:off x="1574800" y="1828800"/>
              <a:ext cx="889000" cy="914400"/>
            </a:xfrm>
            <a:prstGeom prst="rect">
              <a:avLst/>
            </a:prstGeom>
            <a:solidFill>
              <a:srgbClr val="CA5C0E">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96A3298-BE7B-A34A-B890-39C2A4D346DE}"/>
              </a:ext>
            </a:extLst>
          </p:cNvPr>
          <p:cNvGrpSpPr/>
          <p:nvPr/>
        </p:nvGrpSpPr>
        <p:grpSpPr>
          <a:xfrm>
            <a:off x="9474200" y="2819400"/>
            <a:ext cx="889000" cy="901700"/>
            <a:chOff x="1574800" y="2734733"/>
            <a:chExt cx="889000" cy="901700"/>
          </a:xfrm>
        </p:grpSpPr>
        <p:pic>
          <p:nvPicPr>
            <p:cNvPr id="9" name="Picture 8" descr="A close up of a logo&#10;&#10;Description automatically generated">
              <a:extLst>
                <a:ext uri="{FF2B5EF4-FFF2-40B4-BE49-F238E27FC236}">
                  <a16:creationId xmlns:a16="http://schemas.microsoft.com/office/drawing/2014/main" id="{57174046-0D99-4542-89EB-2B33CE751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0" y="2734733"/>
              <a:ext cx="889000" cy="889000"/>
            </a:xfrm>
            <a:prstGeom prst="rect">
              <a:avLst/>
            </a:prstGeom>
          </p:spPr>
        </p:pic>
        <p:sp>
          <p:nvSpPr>
            <p:cNvPr id="10" name="Rectangle 9">
              <a:extLst>
                <a:ext uri="{FF2B5EF4-FFF2-40B4-BE49-F238E27FC236}">
                  <a16:creationId xmlns:a16="http://schemas.microsoft.com/office/drawing/2014/main" id="{115D17BE-E6A2-534D-B48C-B85CEE3A4097}"/>
                </a:ext>
              </a:extLst>
            </p:cNvPr>
            <p:cNvSpPr/>
            <p:nvPr/>
          </p:nvSpPr>
          <p:spPr>
            <a:xfrm>
              <a:off x="1574800" y="2734733"/>
              <a:ext cx="889000" cy="901700"/>
            </a:xfrm>
            <a:prstGeom prst="rect">
              <a:avLst/>
            </a:prstGeom>
            <a:solidFill>
              <a:srgbClr val="CA5C0E">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446CF18-FE67-654F-BC7E-BD568FA29E44}"/>
              </a:ext>
            </a:extLst>
          </p:cNvPr>
          <p:cNvGrpSpPr/>
          <p:nvPr/>
        </p:nvGrpSpPr>
        <p:grpSpPr>
          <a:xfrm>
            <a:off x="914400" y="3014133"/>
            <a:ext cx="889000" cy="901700"/>
            <a:chOff x="1574800" y="3623733"/>
            <a:chExt cx="889000" cy="901700"/>
          </a:xfrm>
        </p:grpSpPr>
        <p:pic>
          <p:nvPicPr>
            <p:cNvPr id="17" name="Picture 16" descr="A brown and white animal&#10;&#10;Description automatically generated">
              <a:extLst>
                <a:ext uri="{FF2B5EF4-FFF2-40B4-BE49-F238E27FC236}">
                  <a16:creationId xmlns:a16="http://schemas.microsoft.com/office/drawing/2014/main" id="{F2C36C52-93DB-7D43-835E-8A48284A9630}"/>
                </a:ext>
              </a:extLst>
            </p:cNvPr>
            <p:cNvPicPr>
              <a:picLocks noChangeAspect="1"/>
            </p:cNvPicPr>
            <p:nvPr/>
          </p:nvPicPr>
          <p:blipFill rotWithShape="1">
            <a:blip r:embed="rId4">
              <a:extLst>
                <a:ext uri="{28A0092B-C50C-407E-A947-70E740481C1C}">
                  <a14:useLocalDpi xmlns:a14="http://schemas.microsoft.com/office/drawing/2010/main" val="0"/>
                </a:ext>
              </a:extLst>
            </a:blip>
            <a:srcRect r="13349"/>
            <a:stretch/>
          </p:blipFill>
          <p:spPr>
            <a:xfrm>
              <a:off x="1574800" y="3632202"/>
              <a:ext cx="889000" cy="872064"/>
            </a:xfrm>
            <a:prstGeom prst="rect">
              <a:avLst/>
            </a:prstGeom>
          </p:spPr>
        </p:pic>
        <p:sp>
          <p:nvSpPr>
            <p:cNvPr id="15" name="Rectangle 14">
              <a:extLst>
                <a:ext uri="{FF2B5EF4-FFF2-40B4-BE49-F238E27FC236}">
                  <a16:creationId xmlns:a16="http://schemas.microsoft.com/office/drawing/2014/main" id="{DA39044A-34D1-2644-A770-20F1FC29432E}"/>
                </a:ext>
              </a:extLst>
            </p:cNvPr>
            <p:cNvSpPr/>
            <p:nvPr/>
          </p:nvSpPr>
          <p:spPr>
            <a:xfrm>
              <a:off x="1574800" y="3623733"/>
              <a:ext cx="889000" cy="901700"/>
            </a:xfrm>
            <a:prstGeom prst="rect">
              <a:avLst/>
            </a:prstGeom>
            <a:solidFill>
              <a:srgbClr val="CA5C0E">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E61C77A-E135-A24B-B931-54F8312EBCCA}"/>
              </a:ext>
            </a:extLst>
          </p:cNvPr>
          <p:cNvGrpSpPr/>
          <p:nvPr/>
        </p:nvGrpSpPr>
        <p:grpSpPr>
          <a:xfrm>
            <a:off x="914400" y="3913716"/>
            <a:ext cx="889000" cy="901700"/>
            <a:chOff x="914400" y="3913716"/>
            <a:chExt cx="889000" cy="901700"/>
          </a:xfrm>
        </p:grpSpPr>
        <p:pic>
          <p:nvPicPr>
            <p:cNvPr id="23" name="Picture 22" descr="A close up of a mans face&#10;&#10;Description automatically generated">
              <a:extLst>
                <a:ext uri="{FF2B5EF4-FFF2-40B4-BE49-F238E27FC236}">
                  <a16:creationId xmlns:a16="http://schemas.microsoft.com/office/drawing/2014/main" id="{B42BF71F-84EE-E243-B052-4C418F30F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3922185"/>
              <a:ext cx="889000" cy="889000"/>
            </a:xfrm>
            <a:prstGeom prst="rect">
              <a:avLst/>
            </a:prstGeom>
          </p:spPr>
        </p:pic>
        <p:sp>
          <p:nvSpPr>
            <p:cNvPr id="21" name="Rectangle 20">
              <a:extLst>
                <a:ext uri="{FF2B5EF4-FFF2-40B4-BE49-F238E27FC236}">
                  <a16:creationId xmlns:a16="http://schemas.microsoft.com/office/drawing/2014/main" id="{BACCB2DE-2DEC-1440-8334-90F2DE58483A}"/>
                </a:ext>
              </a:extLst>
            </p:cNvPr>
            <p:cNvSpPr/>
            <p:nvPr/>
          </p:nvSpPr>
          <p:spPr>
            <a:xfrm>
              <a:off x="914400" y="3913716"/>
              <a:ext cx="889000" cy="901700"/>
            </a:xfrm>
            <a:prstGeom prst="rect">
              <a:avLst/>
            </a:prstGeom>
            <a:solidFill>
              <a:srgbClr val="CA5C0E">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D22BECF-0E05-A347-8CD2-F006B6ED7E97}"/>
              </a:ext>
            </a:extLst>
          </p:cNvPr>
          <p:cNvGrpSpPr/>
          <p:nvPr/>
        </p:nvGrpSpPr>
        <p:grpSpPr>
          <a:xfrm>
            <a:off x="914400" y="4802709"/>
            <a:ext cx="889000" cy="901700"/>
            <a:chOff x="914400" y="4813300"/>
            <a:chExt cx="889000" cy="901700"/>
          </a:xfrm>
        </p:grpSpPr>
        <p:pic>
          <p:nvPicPr>
            <p:cNvPr id="31" name="Picture 30" descr="A picture containing window, street, stop, man&#10;&#10;Description automatically generated">
              <a:extLst>
                <a:ext uri="{FF2B5EF4-FFF2-40B4-BE49-F238E27FC236}">
                  <a16:creationId xmlns:a16="http://schemas.microsoft.com/office/drawing/2014/main" id="{1C912401-C2E0-6041-A133-15ADCD6503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4817537"/>
              <a:ext cx="889000" cy="889000"/>
            </a:xfrm>
            <a:prstGeom prst="rect">
              <a:avLst/>
            </a:prstGeom>
          </p:spPr>
        </p:pic>
        <p:sp>
          <p:nvSpPr>
            <p:cNvPr id="29" name="Rectangle 28">
              <a:extLst>
                <a:ext uri="{FF2B5EF4-FFF2-40B4-BE49-F238E27FC236}">
                  <a16:creationId xmlns:a16="http://schemas.microsoft.com/office/drawing/2014/main" id="{ACEF4773-49F3-C148-999C-9EE4C0B182EE}"/>
                </a:ext>
              </a:extLst>
            </p:cNvPr>
            <p:cNvSpPr/>
            <p:nvPr/>
          </p:nvSpPr>
          <p:spPr>
            <a:xfrm>
              <a:off x="914400" y="4813300"/>
              <a:ext cx="889000" cy="901700"/>
            </a:xfrm>
            <a:prstGeom prst="rect">
              <a:avLst/>
            </a:prstGeom>
            <a:solidFill>
              <a:srgbClr val="009EC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745AA517-6988-7A40-B0A4-EF6EEA868286}"/>
              </a:ext>
            </a:extLst>
          </p:cNvPr>
          <p:cNvGrpSpPr/>
          <p:nvPr/>
        </p:nvGrpSpPr>
        <p:grpSpPr>
          <a:xfrm>
            <a:off x="914400" y="2114768"/>
            <a:ext cx="889000" cy="901700"/>
            <a:chOff x="5943600" y="269059"/>
            <a:chExt cx="889000" cy="901700"/>
          </a:xfrm>
        </p:grpSpPr>
        <p:pic>
          <p:nvPicPr>
            <p:cNvPr id="25" name="Picture 24" descr="A black and white photo&#10;&#10;Description automatically generated">
              <a:extLst>
                <a:ext uri="{FF2B5EF4-FFF2-40B4-BE49-F238E27FC236}">
                  <a16:creationId xmlns:a16="http://schemas.microsoft.com/office/drawing/2014/main" id="{FB2390EA-0411-774E-B594-21E034002A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0" y="275409"/>
              <a:ext cx="889000" cy="889000"/>
            </a:xfrm>
            <a:prstGeom prst="rect">
              <a:avLst/>
            </a:prstGeom>
          </p:spPr>
        </p:pic>
        <p:sp>
          <p:nvSpPr>
            <p:cNvPr id="35" name="Rectangle 34">
              <a:extLst>
                <a:ext uri="{FF2B5EF4-FFF2-40B4-BE49-F238E27FC236}">
                  <a16:creationId xmlns:a16="http://schemas.microsoft.com/office/drawing/2014/main" id="{3A4AC062-0645-D847-90F7-36D8E899E9C4}"/>
                </a:ext>
              </a:extLst>
            </p:cNvPr>
            <p:cNvSpPr/>
            <p:nvPr/>
          </p:nvSpPr>
          <p:spPr>
            <a:xfrm>
              <a:off x="5943600" y="269059"/>
              <a:ext cx="889000" cy="901700"/>
            </a:xfrm>
            <a:prstGeom prst="rect">
              <a:avLst/>
            </a:prstGeom>
            <a:solidFill>
              <a:srgbClr val="CA5C0E">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7" name="Table 36">
            <a:extLst>
              <a:ext uri="{FF2B5EF4-FFF2-40B4-BE49-F238E27FC236}">
                <a16:creationId xmlns:a16="http://schemas.microsoft.com/office/drawing/2014/main" id="{2EDD34F6-4225-2F4A-A087-785FCA53DA78}"/>
              </a:ext>
            </a:extLst>
          </p:cNvPr>
          <p:cNvGraphicFramePr>
            <a:graphicFrameLocks noGrp="1"/>
          </p:cNvGraphicFramePr>
          <p:nvPr>
            <p:extLst>
              <p:ext uri="{D42A27DB-BD31-4B8C-83A1-F6EECF244321}">
                <p14:modId xmlns:p14="http://schemas.microsoft.com/office/powerpoint/2010/main" val="1424959330"/>
              </p:ext>
            </p:extLst>
          </p:nvPr>
        </p:nvGraphicFramePr>
        <p:xfrm>
          <a:off x="1803400" y="1225549"/>
          <a:ext cx="6781800" cy="872063"/>
        </p:xfrm>
        <a:graphic>
          <a:graphicData uri="http://schemas.openxmlformats.org/drawingml/2006/table">
            <a:tbl>
              <a:tblPr firstRow="1" bandRow="1">
                <a:tableStyleId>{2D5ABB26-0587-4C30-8999-92F81FD0307C}</a:tableStyleId>
              </a:tblPr>
              <a:tblGrid>
                <a:gridCol w="2204085">
                  <a:extLst>
                    <a:ext uri="{9D8B030D-6E8A-4147-A177-3AD203B41FA5}">
                      <a16:colId xmlns:a16="http://schemas.microsoft.com/office/drawing/2014/main" val="1810638876"/>
                    </a:ext>
                  </a:extLst>
                </a:gridCol>
                <a:gridCol w="4577715">
                  <a:extLst>
                    <a:ext uri="{9D8B030D-6E8A-4147-A177-3AD203B41FA5}">
                      <a16:colId xmlns:a16="http://schemas.microsoft.com/office/drawing/2014/main" val="3114027216"/>
                    </a:ext>
                  </a:extLst>
                </a:gridCol>
              </a:tblGrid>
              <a:tr h="872063">
                <a:tc>
                  <a:txBody>
                    <a:bodyPr/>
                    <a:lstStyle/>
                    <a:p>
                      <a:r>
                        <a:rPr lang="en-US" sz="4000" b="1" dirty="0"/>
                        <a:t>52:13-15</a:t>
                      </a:r>
                    </a:p>
                  </a:txBody>
                  <a:tcPr anchor="ct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noFill/>
                  </a:tcPr>
                </a:tc>
                <a:tc>
                  <a:txBody>
                    <a:bodyPr/>
                    <a:lstStyle/>
                    <a:p>
                      <a:r>
                        <a:rPr lang="en-US" sz="4000" dirty="0"/>
                        <a:t>Astonishment</a:t>
                      </a:r>
                    </a:p>
                  </a:txBody>
                  <a:tcPr anchor="ct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4155014819"/>
                  </a:ext>
                </a:extLst>
              </a:tr>
            </a:tbl>
          </a:graphicData>
        </a:graphic>
      </p:graphicFrame>
      <p:graphicFrame>
        <p:nvGraphicFramePr>
          <p:cNvPr id="38" name="Table 37">
            <a:extLst>
              <a:ext uri="{FF2B5EF4-FFF2-40B4-BE49-F238E27FC236}">
                <a16:creationId xmlns:a16="http://schemas.microsoft.com/office/drawing/2014/main" id="{3F3D5438-A2C7-3D44-A61F-AA21E0A763A5}"/>
              </a:ext>
            </a:extLst>
          </p:cNvPr>
          <p:cNvGraphicFramePr>
            <a:graphicFrameLocks noGrp="1"/>
          </p:cNvGraphicFramePr>
          <p:nvPr>
            <p:extLst>
              <p:ext uri="{D42A27DB-BD31-4B8C-83A1-F6EECF244321}">
                <p14:modId xmlns:p14="http://schemas.microsoft.com/office/powerpoint/2010/main" val="4186620651"/>
              </p:ext>
            </p:extLst>
          </p:nvPr>
        </p:nvGraphicFramePr>
        <p:xfrm>
          <a:off x="1803400" y="2106083"/>
          <a:ext cx="6781800" cy="901698"/>
        </p:xfrm>
        <a:graphic>
          <a:graphicData uri="http://schemas.openxmlformats.org/drawingml/2006/table">
            <a:tbl>
              <a:tblPr firstRow="1" bandRow="1">
                <a:tableStyleId>{2D5ABB26-0587-4C30-8999-92F81FD0307C}</a:tableStyleId>
              </a:tblPr>
              <a:tblGrid>
                <a:gridCol w="2204085">
                  <a:extLst>
                    <a:ext uri="{9D8B030D-6E8A-4147-A177-3AD203B41FA5}">
                      <a16:colId xmlns:a16="http://schemas.microsoft.com/office/drawing/2014/main" val="1810638876"/>
                    </a:ext>
                  </a:extLst>
                </a:gridCol>
                <a:gridCol w="4577715">
                  <a:extLst>
                    <a:ext uri="{9D8B030D-6E8A-4147-A177-3AD203B41FA5}">
                      <a16:colId xmlns:a16="http://schemas.microsoft.com/office/drawing/2014/main" val="3114027216"/>
                    </a:ext>
                  </a:extLst>
                </a:gridCol>
              </a:tblGrid>
              <a:tr h="901698">
                <a:tc>
                  <a:txBody>
                    <a:bodyPr/>
                    <a:lstStyle/>
                    <a:p>
                      <a:r>
                        <a:rPr lang="en-US" sz="4000" b="1" dirty="0"/>
                        <a:t>53:1-3</a:t>
                      </a:r>
                    </a:p>
                  </a:txBody>
                  <a:tcPr anchor="ct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noFill/>
                  </a:tcPr>
                </a:tc>
                <a:tc>
                  <a:txBody>
                    <a:bodyPr/>
                    <a:lstStyle/>
                    <a:p>
                      <a:r>
                        <a:rPr lang="en-US" sz="4000" dirty="0"/>
                        <a:t>Rejection</a:t>
                      </a:r>
                    </a:p>
                  </a:txBody>
                  <a:tcPr anchor="ct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4155014819"/>
                  </a:ext>
                </a:extLst>
              </a:tr>
            </a:tbl>
          </a:graphicData>
        </a:graphic>
      </p:graphicFrame>
      <p:graphicFrame>
        <p:nvGraphicFramePr>
          <p:cNvPr id="39" name="Table 38">
            <a:extLst>
              <a:ext uri="{FF2B5EF4-FFF2-40B4-BE49-F238E27FC236}">
                <a16:creationId xmlns:a16="http://schemas.microsoft.com/office/drawing/2014/main" id="{F81566A7-21BB-C148-BF43-3FF414693787}"/>
              </a:ext>
            </a:extLst>
          </p:cNvPr>
          <p:cNvGraphicFramePr>
            <a:graphicFrameLocks noGrp="1"/>
          </p:cNvGraphicFramePr>
          <p:nvPr>
            <p:extLst>
              <p:ext uri="{D42A27DB-BD31-4B8C-83A1-F6EECF244321}">
                <p14:modId xmlns:p14="http://schemas.microsoft.com/office/powerpoint/2010/main" val="3000866065"/>
              </p:ext>
            </p:extLst>
          </p:nvPr>
        </p:nvGraphicFramePr>
        <p:xfrm>
          <a:off x="1803400" y="3005662"/>
          <a:ext cx="6781800" cy="886886"/>
        </p:xfrm>
        <a:graphic>
          <a:graphicData uri="http://schemas.openxmlformats.org/drawingml/2006/table">
            <a:tbl>
              <a:tblPr firstRow="1" bandRow="1">
                <a:tableStyleId>{2D5ABB26-0587-4C30-8999-92F81FD0307C}</a:tableStyleId>
              </a:tblPr>
              <a:tblGrid>
                <a:gridCol w="2204085">
                  <a:extLst>
                    <a:ext uri="{9D8B030D-6E8A-4147-A177-3AD203B41FA5}">
                      <a16:colId xmlns:a16="http://schemas.microsoft.com/office/drawing/2014/main" val="1810638876"/>
                    </a:ext>
                  </a:extLst>
                </a:gridCol>
                <a:gridCol w="4577715">
                  <a:extLst>
                    <a:ext uri="{9D8B030D-6E8A-4147-A177-3AD203B41FA5}">
                      <a16:colId xmlns:a16="http://schemas.microsoft.com/office/drawing/2014/main" val="3114027216"/>
                    </a:ext>
                  </a:extLst>
                </a:gridCol>
              </a:tblGrid>
              <a:tr h="886886">
                <a:tc>
                  <a:txBody>
                    <a:bodyPr/>
                    <a:lstStyle/>
                    <a:p>
                      <a:r>
                        <a:rPr lang="en-US" sz="4000" b="1" dirty="0"/>
                        <a:t>53:4-6</a:t>
                      </a:r>
                    </a:p>
                  </a:txBody>
                  <a:tcPr anchor="ct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noFill/>
                  </a:tcPr>
                </a:tc>
                <a:tc>
                  <a:txBody>
                    <a:bodyPr/>
                    <a:lstStyle/>
                    <a:p>
                      <a:r>
                        <a:rPr lang="en-US" sz="4000" dirty="0"/>
                        <a:t>Substitution</a:t>
                      </a:r>
                    </a:p>
                  </a:txBody>
                  <a:tcPr anchor="ct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4155014819"/>
                  </a:ext>
                </a:extLst>
              </a:tr>
            </a:tbl>
          </a:graphicData>
        </a:graphic>
      </p:graphicFrame>
      <p:graphicFrame>
        <p:nvGraphicFramePr>
          <p:cNvPr id="40" name="Table 39">
            <a:extLst>
              <a:ext uri="{FF2B5EF4-FFF2-40B4-BE49-F238E27FC236}">
                <a16:creationId xmlns:a16="http://schemas.microsoft.com/office/drawing/2014/main" id="{CF987843-BD58-B34F-ACE5-46ADCDF365DA}"/>
              </a:ext>
            </a:extLst>
          </p:cNvPr>
          <p:cNvGraphicFramePr>
            <a:graphicFrameLocks noGrp="1"/>
          </p:cNvGraphicFramePr>
          <p:nvPr>
            <p:extLst>
              <p:ext uri="{D42A27DB-BD31-4B8C-83A1-F6EECF244321}">
                <p14:modId xmlns:p14="http://schemas.microsoft.com/office/powerpoint/2010/main" val="1759261312"/>
              </p:ext>
            </p:extLst>
          </p:nvPr>
        </p:nvGraphicFramePr>
        <p:xfrm>
          <a:off x="1803400" y="3892545"/>
          <a:ext cx="6781800" cy="895786"/>
        </p:xfrm>
        <a:graphic>
          <a:graphicData uri="http://schemas.openxmlformats.org/drawingml/2006/table">
            <a:tbl>
              <a:tblPr firstRow="1" bandRow="1">
                <a:tableStyleId>{2D5ABB26-0587-4C30-8999-92F81FD0307C}</a:tableStyleId>
              </a:tblPr>
              <a:tblGrid>
                <a:gridCol w="2204085">
                  <a:extLst>
                    <a:ext uri="{9D8B030D-6E8A-4147-A177-3AD203B41FA5}">
                      <a16:colId xmlns:a16="http://schemas.microsoft.com/office/drawing/2014/main" val="1810638876"/>
                    </a:ext>
                  </a:extLst>
                </a:gridCol>
                <a:gridCol w="4577715">
                  <a:extLst>
                    <a:ext uri="{9D8B030D-6E8A-4147-A177-3AD203B41FA5}">
                      <a16:colId xmlns:a16="http://schemas.microsoft.com/office/drawing/2014/main" val="3114027216"/>
                    </a:ext>
                  </a:extLst>
                </a:gridCol>
              </a:tblGrid>
              <a:tr h="895786">
                <a:tc>
                  <a:txBody>
                    <a:bodyPr/>
                    <a:lstStyle/>
                    <a:p>
                      <a:r>
                        <a:rPr lang="en-US" sz="4000" b="1" dirty="0"/>
                        <a:t>53:7-9</a:t>
                      </a:r>
                    </a:p>
                  </a:txBody>
                  <a:tcPr anchor="ct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noFill/>
                  </a:tcPr>
                </a:tc>
                <a:tc>
                  <a:txBody>
                    <a:bodyPr/>
                    <a:lstStyle/>
                    <a:p>
                      <a:r>
                        <a:rPr lang="en-US" sz="4000" dirty="0"/>
                        <a:t>Silence</a:t>
                      </a:r>
                    </a:p>
                  </a:txBody>
                  <a:tcPr anchor="ct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4155014819"/>
                  </a:ext>
                </a:extLst>
              </a:tr>
            </a:tbl>
          </a:graphicData>
        </a:graphic>
      </p:graphicFrame>
      <p:graphicFrame>
        <p:nvGraphicFramePr>
          <p:cNvPr id="41" name="Table 40">
            <a:extLst>
              <a:ext uri="{FF2B5EF4-FFF2-40B4-BE49-F238E27FC236}">
                <a16:creationId xmlns:a16="http://schemas.microsoft.com/office/drawing/2014/main" id="{CC1226EE-7BD5-2248-BABD-7B1A93CD76FC}"/>
              </a:ext>
            </a:extLst>
          </p:cNvPr>
          <p:cNvGraphicFramePr>
            <a:graphicFrameLocks noGrp="1"/>
          </p:cNvGraphicFramePr>
          <p:nvPr>
            <p:extLst>
              <p:ext uri="{D42A27DB-BD31-4B8C-83A1-F6EECF244321}">
                <p14:modId xmlns:p14="http://schemas.microsoft.com/office/powerpoint/2010/main" val="89066956"/>
              </p:ext>
            </p:extLst>
          </p:nvPr>
        </p:nvGraphicFramePr>
        <p:xfrm>
          <a:off x="1803400" y="4794248"/>
          <a:ext cx="6781800" cy="908052"/>
        </p:xfrm>
        <a:graphic>
          <a:graphicData uri="http://schemas.openxmlformats.org/drawingml/2006/table">
            <a:tbl>
              <a:tblPr firstRow="1" bandRow="1">
                <a:tableStyleId>{2D5ABB26-0587-4C30-8999-92F81FD0307C}</a:tableStyleId>
              </a:tblPr>
              <a:tblGrid>
                <a:gridCol w="2204085">
                  <a:extLst>
                    <a:ext uri="{9D8B030D-6E8A-4147-A177-3AD203B41FA5}">
                      <a16:colId xmlns:a16="http://schemas.microsoft.com/office/drawing/2014/main" val="1810638876"/>
                    </a:ext>
                  </a:extLst>
                </a:gridCol>
                <a:gridCol w="4577715">
                  <a:extLst>
                    <a:ext uri="{9D8B030D-6E8A-4147-A177-3AD203B41FA5}">
                      <a16:colId xmlns:a16="http://schemas.microsoft.com/office/drawing/2014/main" val="3114027216"/>
                    </a:ext>
                  </a:extLst>
                </a:gridCol>
              </a:tblGrid>
              <a:tr h="908052">
                <a:tc>
                  <a:txBody>
                    <a:bodyPr/>
                    <a:lstStyle/>
                    <a:p>
                      <a:r>
                        <a:rPr lang="en-US" sz="4000" b="1" dirty="0"/>
                        <a:t>53:10-12</a:t>
                      </a:r>
                    </a:p>
                  </a:txBody>
                  <a:tcPr anchor="ct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noFill/>
                  </a:tcPr>
                </a:tc>
                <a:tc>
                  <a:txBody>
                    <a:bodyPr/>
                    <a:lstStyle/>
                    <a:p>
                      <a:r>
                        <a:rPr lang="en-US" sz="4000" dirty="0"/>
                        <a:t>Triumph</a:t>
                      </a:r>
                    </a:p>
                  </a:txBody>
                  <a:tcPr anchor="ct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4155014819"/>
                  </a:ext>
                </a:extLst>
              </a:tr>
            </a:tbl>
          </a:graphicData>
        </a:graphic>
      </p:graphicFrame>
    </p:spTree>
    <p:extLst>
      <p:ext uri="{BB962C8B-B14F-4D97-AF65-F5344CB8AC3E}">
        <p14:creationId xmlns:p14="http://schemas.microsoft.com/office/powerpoint/2010/main" val="418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24FD-AA78-6D44-A43A-691E786EF1B2}"/>
              </a:ext>
            </a:extLst>
          </p:cNvPr>
          <p:cNvSpPr>
            <a:spLocks noGrp="1"/>
          </p:cNvSpPr>
          <p:nvPr>
            <p:ph type="title"/>
          </p:nvPr>
        </p:nvSpPr>
        <p:spPr/>
        <p:txBody>
          <a:bodyPr/>
          <a:lstStyle/>
          <a:p>
            <a:r>
              <a:rPr lang="en-US" dirty="0"/>
              <a:t>Astonishment (52:13-15)</a:t>
            </a:r>
          </a:p>
        </p:txBody>
      </p:sp>
      <p:sp>
        <p:nvSpPr>
          <p:cNvPr id="3" name="Text Placeholder 2">
            <a:extLst>
              <a:ext uri="{FF2B5EF4-FFF2-40B4-BE49-F238E27FC236}">
                <a16:creationId xmlns:a16="http://schemas.microsoft.com/office/drawing/2014/main" id="{E5F4D82E-0C76-6845-9079-DD8BB5C7CDA4}"/>
              </a:ext>
            </a:extLst>
          </p:cNvPr>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407177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r>
              <a:rPr lang="en-US" sz="3200" dirty="0"/>
              <a:t>“Behold, my servant shall act wisely; </a:t>
            </a:r>
            <a:br>
              <a:rPr lang="en-US" sz="3200" dirty="0"/>
            </a:br>
            <a:r>
              <a:rPr lang="en-US" sz="3200" dirty="0"/>
              <a:t>     he shall be high</a:t>
            </a:r>
            <a:br>
              <a:rPr lang="en-US" sz="3200" dirty="0"/>
            </a:br>
            <a:r>
              <a:rPr lang="en-US" sz="3200" dirty="0"/>
              <a:t>     and lifted up, </a:t>
            </a:r>
            <a:br>
              <a:rPr lang="en-US" sz="3200" dirty="0"/>
            </a:br>
            <a:r>
              <a:rPr lang="en-US" sz="3200" dirty="0"/>
              <a:t>     and shall be exalted. ”</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52:13</a:t>
            </a:r>
          </a:p>
        </p:txBody>
      </p:sp>
    </p:spTree>
    <p:extLst>
      <p:ext uri="{BB962C8B-B14F-4D97-AF65-F5344CB8AC3E}">
        <p14:creationId xmlns:p14="http://schemas.microsoft.com/office/powerpoint/2010/main" val="3637808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r>
              <a:rPr lang="en-US" sz="2650" dirty="0"/>
              <a:t>“As many were astonished at you— </a:t>
            </a:r>
            <a:br>
              <a:rPr lang="en-US" sz="2650" dirty="0"/>
            </a:br>
            <a:r>
              <a:rPr lang="en-US" sz="2800" dirty="0"/>
              <a:t>      </a:t>
            </a:r>
            <a:r>
              <a:rPr lang="en-US" sz="2650" dirty="0"/>
              <a:t>his appearance was so marred,</a:t>
            </a:r>
            <a:br>
              <a:rPr lang="en-US" sz="2650" dirty="0"/>
            </a:br>
            <a:r>
              <a:rPr lang="en-US" sz="2400" dirty="0"/>
              <a:t>       </a:t>
            </a:r>
            <a:r>
              <a:rPr lang="en-US" sz="2650" dirty="0"/>
              <a:t>beyond human semblance, </a:t>
            </a:r>
            <a:br>
              <a:rPr lang="en-US" sz="2650" dirty="0"/>
            </a:br>
            <a:r>
              <a:rPr lang="en-US" sz="2400" dirty="0"/>
              <a:t>       </a:t>
            </a:r>
            <a:r>
              <a:rPr lang="en-US" sz="2650" dirty="0"/>
              <a:t>and his form beyond that of the children of mankind—”</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52:14</a:t>
            </a:r>
            <a:endParaRPr lang="en-US" sz="4400" b="0" i="1" dirty="0">
              <a:solidFill>
                <a:srgbClr val="009EC0"/>
              </a:solidFill>
            </a:endParaRPr>
          </a:p>
        </p:txBody>
      </p:sp>
    </p:spTree>
    <p:extLst>
      <p:ext uri="{BB962C8B-B14F-4D97-AF65-F5344CB8AC3E}">
        <p14:creationId xmlns:p14="http://schemas.microsoft.com/office/powerpoint/2010/main" val="4151143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r>
              <a:rPr lang="en-US" sz="2600" dirty="0"/>
              <a:t>“so shall he sprinkle many nations. </a:t>
            </a:r>
            <a:br>
              <a:rPr lang="en-US" sz="2600" dirty="0"/>
            </a:br>
            <a:r>
              <a:rPr lang="en-US" sz="2600" dirty="0"/>
              <a:t>	Kings shall shut their mouths because of him, </a:t>
            </a:r>
            <a:br>
              <a:rPr lang="en-US" sz="2600" dirty="0"/>
            </a:br>
            <a:r>
              <a:rPr lang="en-US" sz="2600" dirty="0"/>
              <a:t>for that which has not been told them they see, </a:t>
            </a:r>
            <a:br>
              <a:rPr lang="en-US" sz="2600" dirty="0"/>
            </a:br>
            <a:r>
              <a:rPr lang="en-US" sz="2600" dirty="0"/>
              <a:t>	and that which they have not heard they understand. ”</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52:15</a:t>
            </a:r>
            <a:endParaRPr lang="en-US" sz="4400" b="0" i="1" dirty="0">
              <a:solidFill>
                <a:srgbClr val="009EC0"/>
              </a:solidFill>
            </a:endParaRPr>
          </a:p>
        </p:txBody>
      </p:sp>
    </p:spTree>
    <p:extLst>
      <p:ext uri="{BB962C8B-B14F-4D97-AF65-F5344CB8AC3E}">
        <p14:creationId xmlns:p14="http://schemas.microsoft.com/office/powerpoint/2010/main" val="3359318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24FD-AA78-6D44-A43A-691E786EF1B2}"/>
              </a:ext>
            </a:extLst>
          </p:cNvPr>
          <p:cNvSpPr>
            <a:spLocks noGrp="1"/>
          </p:cNvSpPr>
          <p:nvPr>
            <p:ph type="title"/>
          </p:nvPr>
        </p:nvSpPr>
        <p:spPr/>
        <p:txBody>
          <a:bodyPr/>
          <a:lstStyle/>
          <a:p>
            <a:r>
              <a:rPr lang="en-US" dirty="0"/>
              <a:t>Rejection (53:1-3)</a:t>
            </a:r>
          </a:p>
        </p:txBody>
      </p:sp>
      <p:sp>
        <p:nvSpPr>
          <p:cNvPr id="3" name="Text Placeholder 2">
            <a:extLst>
              <a:ext uri="{FF2B5EF4-FFF2-40B4-BE49-F238E27FC236}">
                <a16:creationId xmlns:a16="http://schemas.microsoft.com/office/drawing/2014/main" id="{E5F4D82E-0C76-6845-9079-DD8BB5C7CDA4}"/>
              </a:ext>
            </a:extLst>
          </p:cNvPr>
          <p:cNvSpPr>
            <a:spLocks noGrp="1"/>
          </p:cNvSpPr>
          <p:nvPr>
            <p:ph type="body" sz="quarter" idx="13"/>
          </p:nvPr>
        </p:nvSpPr>
        <p:spPr/>
        <p:txBody>
          <a:bodyPr/>
          <a:lstStyle/>
          <a:p>
            <a:r>
              <a:rPr lang="en-US" dirty="0"/>
              <a:t>2</a:t>
            </a:r>
          </a:p>
        </p:txBody>
      </p:sp>
    </p:spTree>
    <p:extLst>
      <p:ext uri="{BB962C8B-B14F-4D97-AF65-F5344CB8AC3E}">
        <p14:creationId xmlns:p14="http://schemas.microsoft.com/office/powerpoint/2010/main" val="63963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r>
              <a:rPr lang="en-US" sz="3000" dirty="0"/>
              <a:t>“Who has believed what he has heard from us? </a:t>
            </a:r>
            <a:br>
              <a:rPr lang="en-US" sz="3000" dirty="0"/>
            </a:br>
            <a:r>
              <a:rPr lang="en-US" sz="3000" dirty="0"/>
              <a:t>And to whom has the arm of the Lord been revealed?”</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53:1</a:t>
            </a:r>
            <a:endParaRPr lang="en-US" sz="4400" b="0" i="1" dirty="0">
              <a:solidFill>
                <a:srgbClr val="009EC0"/>
              </a:solidFill>
            </a:endParaRPr>
          </a:p>
        </p:txBody>
      </p:sp>
    </p:spTree>
    <p:extLst>
      <p:ext uri="{BB962C8B-B14F-4D97-AF65-F5344CB8AC3E}">
        <p14:creationId xmlns:p14="http://schemas.microsoft.com/office/powerpoint/2010/main" val="3300997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r>
              <a:rPr lang="en-US" sz="3000" dirty="0"/>
              <a:t>“For he grew up before him like a young plant, </a:t>
            </a:r>
            <a:br>
              <a:rPr lang="en-US" sz="3000" dirty="0"/>
            </a:br>
            <a:r>
              <a:rPr lang="en-US" sz="3000" dirty="0"/>
              <a:t>	and like a root out of dry ground; </a:t>
            </a:r>
            <a:br>
              <a:rPr lang="en-US" sz="3000" dirty="0"/>
            </a:br>
            <a:r>
              <a:rPr lang="en-US" sz="3000" dirty="0"/>
              <a:t>he had no form or majesty that we should look at him, </a:t>
            </a:r>
            <a:br>
              <a:rPr lang="en-US" sz="3000" dirty="0"/>
            </a:br>
            <a:r>
              <a:rPr lang="en-US" sz="3000" dirty="0"/>
              <a:t>	and no beauty that we should desire him.”</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53:2</a:t>
            </a:r>
            <a:endParaRPr lang="en-US" sz="4400" b="0" i="1" dirty="0">
              <a:solidFill>
                <a:srgbClr val="009EC0"/>
              </a:solidFill>
            </a:endParaRPr>
          </a:p>
        </p:txBody>
      </p:sp>
    </p:spTree>
    <p:extLst>
      <p:ext uri="{BB962C8B-B14F-4D97-AF65-F5344CB8AC3E}">
        <p14:creationId xmlns:p14="http://schemas.microsoft.com/office/powerpoint/2010/main" val="3443420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r>
              <a:rPr lang="en-US" sz="3000" dirty="0"/>
              <a:t>“He was despised and rejected by men, </a:t>
            </a:r>
            <a:br>
              <a:rPr lang="en-US" sz="3000" dirty="0"/>
            </a:br>
            <a:r>
              <a:rPr lang="en-US" sz="3000" dirty="0"/>
              <a:t>	a man of sorrows and acquainted with grief; </a:t>
            </a:r>
            <a:br>
              <a:rPr lang="en-US" sz="3000" dirty="0"/>
            </a:br>
            <a:r>
              <a:rPr lang="en-US" sz="3000" dirty="0"/>
              <a:t>and as one from whom men hide their faces </a:t>
            </a:r>
            <a:br>
              <a:rPr lang="en-US" sz="3000" dirty="0"/>
            </a:br>
            <a:r>
              <a:rPr lang="en-US" sz="3000" dirty="0"/>
              <a:t>	he was despised, and we esteemed him not. ”</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53:3</a:t>
            </a:r>
            <a:endParaRPr lang="en-US" sz="4400" b="0" i="1" dirty="0">
              <a:solidFill>
                <a:srgbClr val="009EC0"/>
              </a:solidFill>
            </a:endParaRPr>
          </a:p>
        </p:txBody>
      </p:sp>
    </p:spTree>
    <p:extLst>
      <p:ext uri="{BB962C8B-B14F-4D97-AF65-F5344CB8AC3E}">
        <p14:creationId xmlns:p14="http://schemas.microsoft.com/office/powerpoint/2010/main" val="3467579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 (in review)</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There are many passages which make an argument for Jesus’ divinity based on </a:t>
              </a:r>
              <a:r>
                <a:rPr lang="en-US" sz="2400" b="1" dirty="0">
                  <a:solidFill>
                    <a:schemeClr val="tx1"/>
                  </a:solidFill>
                  <a:highlight>
                    <a:srgbClr val="C00002"/>
                  </a:highlight>
                </a:rPr>
                <a:t>Old Testament references</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There are several passages that </a:t>
              </a:r>
              <a:r>
                <a:rPr lang="en-US" sz="2400" b="1" dirty="0">
                  <a:solidFill>
                    <a:schemeClr val="tx1"/>
                  </a:solidFill>
                  <a:highlight>
                    <a:srgbClr val="C00002"/>
                  </a:highlight>
                </a:rPr>
                <a:t>explicitly say that Jesus is God</a:t>
              </a:r>
              <a:r>
                <a:rPr lang="en-US" sz="2400" dirty="0">
                  <a:solidFill>
                    <a:schemeClr val="tx1"/>
                  </a:solidFill>
                </a:rPr>
                <a:t> (including in Mark)</a:t>
              </a:r>
            </a:p>
          </p:txBody>
        </p:sp>
      </p:grpSp>
      <p:grpSp>
        <p:nvGrpSpPr>
          <p:cNvPr id="14" name="Group 13">
            <a:extLst>
              <a:ext uri="{FF2B5EF4-FFF2-40B4-BE49-F238E27FC236}">
                <a16:creationId xmlns:a16="http://schemas.microsoft.com/office/drawing/2014/main" id="{F0A87E3B-646D-1E41-9334-E8ECC604DF38}"/>
              </a:ext>
            </a:extLst>
          </p:cNvPr>
          <p:cNvGrpSpPr/>
          <p:nvPr/>
        </p:nvGrpSpPr>
        <p:grpSpPr>
          <a:xfrm>
            <a:off x="533400" y="3957935"/>
            <a:ext cx="8001000" cy="685800"/>
            <a:chOff x="533400" y="2895600"/>
            <a:chExt cx="8001000" cy="685800"/>
          </a:xfrm>
        </p:grpSpPr>
        <p:sp>
          <p:nvSpPr>
            <p:cNvPr id="15" name="Oval 14">
              <a:extLst>
                <a:ext uri="{FF2B5EF4-FFF2-40B4-BE49-F238E27FC236}">
                  <a16:creationId xmlns:a16="http://schemas.microsoft.com/office/drawing/2014/main" id="{602F0422-D845-1E4E-A7C5-B2069A212A2E}"/>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6" name="Rectangle 15">
              <a:extLst>
                <a:ext uri="{FF2B5EF4-FFF2-40B4-BE49-F238E27FC236}">
                  <a16:creationId xmlns:a16="http://schemas.microsoft.com/office/drawing/2014/main" id="{93230A02-C278-BF4F-B7D5-75C53BF2251C}"/>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Many statements from Jesus would be </a:t>
              </a:r>
              <a:r>
                <a:rPr lang="en-US" sz="2400" b="1" dirty="0">
                  <a:solidFill>
                    <a:schemeClr val="tx1"/>
                  </a:solidFill>
                  <a:highlight>
                    <a:srgbClr val="C00002"/>
                  </a:highlight>
                </a:rPr>
                <a:t>incredibly weird if Jesus isn’t God</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575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24FD-AA78-6D44-A43A-691E786EF1B2}"/>
              </a:ext>
            </a:extLst>
          </p:cNvPr>
          <p:cNvSpPr>
            <a:spLocks noGrp="1"/>
          </p:cNvSpPr>
          <p:nvPr>
            <p:ph type="title"/>
          </p:nvPr>
        </p:nvSpPr>
        <p:spPr/>
        <p:txBody>
          <a:bodyPr/>
          <a:lstStyle/>
          <a:p>
            <a:r>
              <a:rPr lang="en-US" dirty="0"/>
              <a:t>Substitution (53:4-6)</a:t>
            </a:r>
          </a:p>
        </p:txBody>
      </p:sp>
      <p:sp>
        <p:nvSpPr>
          <p:cNvPr id="3" name="Text Placeholder 2">
            <a:extLst>
              <a:ext uri="{FF2B5EF4-FFF2-40B4-BE49-F238E27FC236}">
                <a16:creationId xmlns:a16="http://schemas.microsoft.com/office/drawing/2014/main" id="{E5F4D82E-0C76-6845-9079-DD8BB5C7CDA4}"/>
              </a:ext>
            </a:extLst>
          </p:cNvPr>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1912852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r>
              <a:rPr lang="en-US" sz="3000" dirty="0"/>
              <a:t>“Surely he has borne our griefs </a:t>
            </a:r>
            <a:br>
              <a:rPr lang="en-US" sz="3000" dirty="0"/>
            </a:br>
            <a:r>
              <a:rPr lang="en-US" sz="3000" dirty="0"/>
              <a:t>	and carried our sorrows; </a:t>
            </a:r>
            <a:br>
              <a:rPr lang="en-US" sz="3000" dirty="0"/>
            </a:br>
            <a:r>
              <a:rPr lang="en-US" sz="3000" dirty="0"/>
              <a:t>yet we esteemed him stricken, </a:t>
            </a:r>
            <a:br>
              <a:rPr lang="en-US" sz="3000" dirty="0"/>
            </a:br>
            <a:r>
              <a:rPr lang="en-US" sz="3000" dirty="0"/>
              <a:t>	smitten by God,</a:t>
            </a:r>
            <a:br>
              <a:rPr lang="en-US" sz="3000" dirty="0"/>
            </a:br>
            <a:r>
              <a:rPr lang="en-US" sz="3000" dirty="0"/>
              <a:t>	and afflicted. ”</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53:4</a:t>
            </a:r>
            <a:endParaRPr lang="en-US" sz="4400" b="0" i="1" dirty="0">
              <a:solidFill>
                <a:srgbClr val="009EC0"/>
              </a:solidFill>
            </a:endParaRPr>
          </a:p>
        </p:txBody>
      </p:sp>
    </p:spTree>
    <p:extLst>
      <p:ext uri="{BB962C8B-B14F-4D97-AF65-F5344CB8AC3E}">
        <p14:creationId xmlns:p14="http://schemas.microsoft.com/office/powerpoint/2010/main" val="3020535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r>
              <a:rPr lang="en-US" sz="2950" dirty="0"/>
              <a:t>“But he was pierced for our transgressions; </a:t>
            </a:r>
            <a:br>
              <a:rPr lang="en-US" sz="2950" dirty="0"/>
            </a:br>
            <a:r>
              <a:rPr lang="en-US" sz="2950" dirty="0"/>
              <a:t>	he was crushed for our iniquities; </a:t>
            </a:r>
            <a:br>
              <a:rPr lang="en-US" sz="2950" dirty="0"/>
            </a:br>
            <a:r>
              <a:rPr lang="en-US" sz="2950" dirty="0"/>
              <a:t>upon him was the chastisement that brought us peace, </a:t>
            </a:r>
            <a:br>
              <a:rPr lang="en-US" sz="2950" dirty="0"/>
            </a:br>
            <a:r>
              <a:rPr lang="en-US" sz="2950" dirty="0"/>
              <a:t>	and with his wounds we are healed. ”</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53:5</a:t>
            </a:r>
            <a:endParaRPr lang="en-US" sz="4400" b="0" i="1" dirty="0">
              <a:solidFill>
                <a:srgbClr val="009EC0"/>
              </a:solidFill>
            </a:endParaRPr>
          </a:p>
        </p:txBody>
      </p:sp>
    </p:spTree>
    <p:extLst>
      <p:ext uri="{BB962C8B-B14F-4D97-AF65-F5344CB8AC3E}">
        <p14:creationId xmlns:p14="http://schemas.microsoft.com/office/powerpoint/2010/main" val="873172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r>
              <a:rPr lang="en-US" sz="3000" dirty="0"/>
              <a:t>“All we like sheep have gone astray; </a:t>
            </a:r>
            <a:br>
              <a:rPr lang="en-US" sz="3000" dirty="0"/>
            </a:br>
            <a:r>
              <a:rPr lang="en-US" sz="3000" dirty="0"/>
              <a:t>	we have turned—every one—to his own way; </a:t>
            </a:r>
            <a:br>
              <a:rPr lang="en-US" sz="3000" dirty="0"/>
            </a:br>
            <a:r>
              <a:rPr lang="en-US" sz="3000" dirty="0"/>
              <a:t>and the LORD has laid on him </a:t>
            </a:r>
            <a:br>
              <a:rPr lang="en-US" sz="3000" dirty="0"/>
            </a:br>
            <a:r>
              <a:rPr lang="en-US" sz="3000" dirty="0"/>
              <a:t>	the iniquity of us all.”</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53:6</a:t>
            </a:r>
            <a:endParaRPr lang="en-US" sz="4400" b="0" i="1" dirty="0">
              <a:solidFill>
                <a:srgbClr val="009EC0"/>
              </a:solidFill>
            </a:endParaRPr>
          </a:p>
        </p:txBody>
      </p:sp>
    </p:spTree>
    <p:extLst>
      <p:ext uri="{BB962C8B-B14F-4D97-AF65-F5344CB8AC3E}">
        <p14:creationId xmlns:p14="http://schemas.microsoft.com/office/powerpoint/2010/main" val="242823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24FD-AA78-6D44-A43A-691E786EF1B2}"/>
              </a:ext>
            </a:extLst>
          </p:cNvPr>
          <p:cNvSpPr>
            <a:spLocks noGrp="1"/>
          </p:cNvSpPr>
          <p:nvPr>
            <p:ph type="title"/>
          </p:nvPr>
        </p:nvSpPr>
        <p:spPr/>
        <p:txBody>
          <a:bodyPr/>
          <a:lstStyle/>
          <a:p>
            <a:r>
              <a:rPr lang="en-US" dirty="0"/>
              <a:t>Silence (53:7-9)</a:t>
            </a:r>
          </a:p>
        </p:txBody>
      </p:sp>
      <p:sp>
        <p:nvSpPr>
          <p:cNvPr id="3" name="Text Placeholder 2">
            <a:extLst>
              <a:ext uri="{FF2B5EF4-FFF2-40B4-BE49-F238E27FC236}">
                <a16:creationId xmlns:a16="http://schemas.microsoft.com/office/drawing/2014/main" id="{E5F4D82E-0C76-6845-9079-DD8BB5C7CDA4}"/>
              </a:ext>
            </a:extLst>
          </p:cNvPr>
          <p:cNvSpPr>
            <a:spLocks noGrp="1"/>
          </p:cNvSpPr>
          <p:nvPr>
            <p:ph type="body" sz="quarter" idx="13"/>
          </p:nvPr>
        </p:nvSpPr>
        <p:spPr/>
        <p:txBody>
          <a:bodyPr/>
          <a:lstStyle/>
          <a:p>
            <a:r>
              <a:rPr lang="en-US" dirty="0"/>
              <a:t>4</a:t>
            </a:r>
          </a:p>
        </p:txBody>
      </p:sp>
    </p:spTree>
    <p:extLst>
      <p:ext uri="{BB962C8B-B14F-4D97-AF65-F5344CB8AC3E}">
        <p14:creationId xmlns:p14="http://schemas.microsoft.com/office/powerpoint/2010/main" val="3808983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r>
              <a:rPr lang="en-US" sz="3200" dirty="0"/>
              <a:t>“He was oppressed, and he was afflicted, </a:t>
            </a:r>
            <a:br>
              <a:rPr lang="en-US" sz="3200" dirty="0"/>
            </a:br>
            <a:r>
              <a:rPr lang="en-US" sz="3200" dirty="0"/>
              <a:t>    yet he opened not his mouth; </a:t>
            </a:r>
            <a:br>
              <a:rPr lang="en-US" sz="3200" dirty="0"/>
            </a:br>
            <a:r>
              <a:rPr lang="en-US" sz="3200" dirty="0"/>
              <a:t>like a lamb that is led to the slaughter, </a:t>
            </a:r>
            <a:br>
              <a:rPr lang="en-US" sz="3200" dirty="0"/>
            </a:br>
            <a:r>
              <a:rPr lang="en-US" sz="3200" dirty="0"/>
              <a:t>    and like a sheep that before its shearers is silent, </a:t>
            </a:r>
            <a:br>
              <a:rPr lang="en-US" sz="3200" dirty="0"/>
            </a:br>
            <a:r>
              <a:rPr lang="en-US" sz="3200" dirty="0"/>
              <a:t>    so he opened not his mouth.”</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53:7</a:t>
            </a:r>
            <a:endParaRPr lang="en-US" sz="4400" b="0" i="1" dirty="0">
              <a:solidFill>
                <a:srgbClr val="009EC0"/>
              </a:solidFill>
            </a:endParaRPr>
          </a:p>
        </p:txBody>
      </p:sp>
    </p:spTree>
    <p:extLst>
      <p:ext uri="{BB962C8B-B14F-4D97-AF65-F5344CB8AC3E}">
        <p14:creationId xmlns:p14="http://schemas.microsoft.com/office/powerpoint/2010/main" val="110690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r>
              <a:rPr lang="en-US" sz="3200" dirty="0"/>
              <a:t>“By oppression and judgment he was taken away; </a:t>
            </a:r>
            <a:br>
              <a:rPr lang="en-US" sz="3200" dirty="0"/>
            </a:br>
            <a:r>
              <a:rPr lang="en-US" sz="3200" dirty="0"/>
              <a:t>	and as for his generation, who considered </a:t>
            </a:r>
            <a:br>
              <a:rPr lang="en-US" sz="3200" dirty="0"/>
            </a:br>
            <a:r>
              <a:rPr lang="en-US" sz="3200" dirty="0"/>
              <a:t>that he was cut off out of the land of the living, </a:t>
            </a:r>
            <a:br>
              <a:rPr lang="en-US" sz="3200" dirty="0"/>
            </a:br>
            <a:r>
              <a:rPr lang="en-US" sz="3200" dirty="0"/>
              <a:t>	stricken for the transgression of my people?”</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53:8</a:t>
            </a:r>
            <a:endParaRPr lang="en-US" sz="4400" b="0" i="1" dirty="0">
              <a:solidFill>
                <a:srgbClr val="009EC0"/>
              </a:solidFill>
            </a:endParaRPr>
          </a:p>
        </p:txBody>
      </p:sp>
    </p:spTree>
    <p:extLst>
      <p:ext uri="{BB962C8B-B14F-4D97-AF65-F5344CB8AC3E}">
        <p14:creationId xmlns:p14="http://schemas.microsoft.com/office/powerpoint/2010/main" val="1637854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r>
              <a:rPr lang="en-US" sz="3200" dirty="0"/>
              <a:t>“And they made his grave with the wicked </a:t>
            </a:r>
            <a:br>
              <a:rPr lang="en-US" sz="3200" dirty="0"/>
            </a:br>
            <a:r>
              <a:rPr lang="en-US" sz="3200" dirty="0"/>
              <a:t>	and with a rich man in his death, </a:t>
            </a:r>
            <a:br>
              <a:rPr lang="en-US" sz="3200" dirty="0"/>
            </a:br>
            <a:r>
              <a:rPr lang="en-US" sz="3200" dirty="0"/>
              <a:t>although he had done no violence, </a:t>
            </a:r>
            <a:br>
              <a:rPr lang="en-US" sz="3200" dirty="0"/>
            </a:br>
            <a:r>
              <a:rPr lang="en-US" sz="3200" dirty="0"/>
              <a:t>	and there was no deceit in his mouth.”</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53:9</a:t>
            </a:r>
            <a:endParaRPr lang="en-US" sz="4400" b="0" i="1" dirty="0">
              <a:solidFill>
                <a:srgbClr val="009EC0"/>
              </a:solidFill>
            </a:endParaRPr>
          </a:p>
        </p:txBody>
      </p:sp>
    </p:spTree>
    <p:extLst>
      <p:ext uri="{BB962C8B-B14F-4D97-AF65-F5344CB8AC3E}">
        <p14:creationId xmlns:p14="http://schemas.microsoft.com/office/powerpoint/2010/main" val="1057931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048000" y="-365761"/>
            <a:ext cx="6248400" cy="74980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323987"/>
          </a:xfrm>
          <a:prstGeom prst="rect">
            <a:avLst/>
          </a:prstGeom>
          <a:noFill/>
        </p:spPr>
        <p:txBody>
          <a:bodyPr wrap="square" rtlCol="0">
            <a:spAutoFit/>
          </a:bodyPr>
          <a:lstStyle/>
          <a:p>
            <a:r>
              <a:rPr lang="en-US" sz="3000" dirty="0"/>
              <a:t>“as a lamb sports about even while being driven to the slaughter, yea, and </a:t>
            </a:r>
            <a:r>
              <a:rPr lang="en-US" sz="3000" b="1" dirty="0">
                <a:highlight>
                  <a:srgbClr val="C00002"/>
                </a:highlight>
              </a:rPr>
              <a:t>licks the very hand that is lifted up to slay it</a:t>
            </a:r>
            <a:r>
              <a:rPr lang="en-US" sz="3000" dirty="0"/>
              <a:t>”</a:t>
            </a:r>
            <a:endParaRPr lang="en-US" sz="3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CHARLES SIMEON</a:t>
            </a:r>
            <a:br>
              <a:rPr lang="en-US" sz="2000" b="1" dirty="0">
                <a:solidFill>
                  <a:schemeClr val="tx1"/>
                </a:solidFill>
              </a:rPr>
            </a:br>
            <a:r>
              <a:rPr lang="en-US" sz="2000" i="1" dirty="0">
                <a:solidFill>
                  <a:schemeClr val="tx1"/>
                </a:solidFill>
              </a:rPr>
              <a:t>Horae </a:t>
            </a:r>
            <a:r>
              <a:rPr lang="en-US" sz="2000" i="1" dirty="0" err="1">
                <a:solidFill>
                  <a:schemeClr val="tx1"/>
                </a:solidFill>
              </a:rPr>
              <a:t>Homileticae</a:t>
            </a:r>
            <a:endParaRPr lang="en-US" sz="2000" i="1" dirty="0">
              <a:solidFill>
                <a:schemeClr val="tx1"/>
              </a:solidFill>
            </a:endParaRPr>
          </a:p>
        </p:txBody>
      </p:sp>
    </p:spTree>
    <p:extLst>
      <p:ext uri="{BB962C8B-B14F-4D97-AF65-F5344CB8AC3E}">
        <p14:creationId xmlns:p14="http://schemas.microsoft.com/office/powerpoint/2010/main" val="369569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047999" y="-457200"/>
            <a:ext cx="8336279" cy="8336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39321"/>
          </a:xfrm>
          <a:prstGeom prst="rect">
            <a:avLst/>
          </a:prstGeom>
          <a:noFill/>
        </p:spPr>
        <p:txBody>
          <a:bodyPr wrap="square" rtlCol="0">
            <a:spAutoFit/>
          </a:bodyPr>
          <a:lstStyle/>
          <a:p>
            <a:r>
              <a:rPr lang="en-US" sz="2200" dirty="0"/>
              <a:t>“At a slaughterhouse for cattle, the mooing is deafening.</a:t>
            </a:r>
            <a:br>
              <a:rPr lang="en-US" sz="2200" dirty="0"/>
            </a:br>
            <a:r>
              <a:rPr lang="en-US" sz="2200" dirty="0"/>
              <a:t> </a:t>
            </a:r>
            <a:br>
              <a:rPr lang="en-US" sz="2200" dirty="0"/>
            </a:br>
            <a:r>
              <a:rPr lang="en-US" sz="2200" dirty="0"/>
              <a:t>At the slaughterhouse for pigs, the squealing is deafening.</a:t>
            </a:r>
            <a:br>
              <a:rPr lang="en-US" sz="2200" dirty="0"/>
            </a:br>
            <a:r>
              <a:rPr lang="en-US" sz="2200" dirty="0"/>
              <a:t> </a:t>
            </a:r>
            <a:br>
              <a:rPr lang="en-US" sz="2200" dirty="0"/>
            </a:br>
            <a:r>
              <a:rPr lang="en-US" sz="2200" dirty="0"/>
              <a:t>But </a:t>
            </a:r>
            <a:r>
              <a:rPr lang="en-US" sz="2200" dirty="0">
                <a:highlight>
                  <a:srgbClr val="C00002"/>
                </a:highlight>
              </a:rPr>
              <a:t> </a:t>
            </a:r>
            <a:r>
              <a:rPr lang="en-US" sz="2200" b="1" dirty="0">
                <a:highlight>
                  <a:srgbClr val="C00002"/>
                </a:highlight>
              </a:rPr>
              <a:t>if you were to visit a slaughterhouse for lambs, the silence is deafening </a:t>
            </a:r>
            <a:r>
              <a:rPr lang="en-US" sz="2200" dirty="0"/>
              <a:t>.”</a:t>
            </a:r>
            <a:endParaRPr lang="en-US" sz="2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TOMMY PEELER</a:t>
            </a:r>
            <a:br>
              <a:rPr lang="en-US" sz="2000" b="1" dirty="0">
                <a:solidFill>
                  <a:schemeClr val="tx1"/>
                </a:solidFill>
              </a:rPr>
            </a:br>
            <a:r>
              <a:rPr lang="en-US" sz="2000" i="1" dirty="0">
                <a:solidFill>
                  <a:schemeClr val="tx1"/>
                </a:solidFill>
              </a:rPr>
              <a:t>Behold, My Servant – Isaiah 53 (18:20)</a:t>
            </a:r>
          </a:p>
        </p:txBody>
      </p:sp>
    </p:spTree>
    <p:extLst>
      <p:ext uri="{BB962C8B-B14F-4D97-AF65-F5344CB8AC3E}">
        <p14:creationId xmlns:p14="http://schemas.microsoft.com/office/powerpoint/2010/main" val="131717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D0AD62-610F-2343-9B0E-52F648458EA8}"/>
              </a:ext>
            </a:extLst>
          </p:cNvPr>
          <p:cNvGrpSpPr/>
          <p:nvPr/>
        </p:nvGrpSpPr>
        <p:grpSpPr>
          <a:xfrm>
            <a:off x="209549" y="1669464"/>
            <a:ext cx="8724901" cy="954107"/>
            <a:chOff x="304800" y="4648200"/>
            <a:chExt cx="8724901" cy="954107"/>
          </a:xfrm>
        </p:grpSpPr>
        <p:sp>
          <p:nvSpPr>
            <p:cNvPr id="2" name="TextBox 1">
              <a:extLst>
                <a:ext uri="{FF2B5EF4-FFF2-40B4-BE49-F238E27FC236}">
                  <a16:creationId xmlns:a16="http://schemas.microsoft.com/office/drawing/2014/main" id="{65E69FF4-5D6C-1F4A-BC1D-8328E1004154}"/>
                </a:ext>
              </a:extLst>
            </p:cNvPr>
            <p:cNvSpPr txBox="1"/>
            <p:nvPr/>
          </p:nvSpPr>
          <p:spPr>
            <a:xfrm>
              <a:off x="304800" y="4648200"/>
              <a:ext cx="1147943" cy="523220"/>
            </a:xfrm>
            <a:prstGeom prst="rect">
              <a:avLst/>
            </a:prstGeom>
            <a:noFill/>
          </p:spPr>
          <p:txBody>
            <a:bodyPr wrap="none" rtlCol="0">
              <a:spAutoFit/>
            </a:bodyPr>
            <a:lstStyle/>
            <a:p>
              <a:r>
                <a:rPr lang="en-US" sz="2800" dirty="0">
                  <a:solidFill>
                    <a:srgbClr val="009EC0"/>
                  </a:solidFill>
                </a:rPr>
                <a:t>What?</a:t>
              </a:r>
            </a:p>
          </p:txBody>
        </p:sp>
        <p:sp>
          <p:nvSpPr>
            <p:cNvPr id="3" name="TextBox 2">
              <a:extLst>
                <a:ext uri="{FF2B5EF4-FFF2-40B4-BE49-F238E27FC236}">
                  <a16:creationId xmlns:a16="http://schemas.microsoft.com/office/drawing/2014/main" id="{E796A5EC-87C6-D048-8010-771FD1CA8E24}"/>
                </a:ext>
              </a:extLst>
            </p:cNvPr>
            <p:cNvSpPr txBox="1"/>
            <p:nvPr/>
          </p:nvSpPr>
          <p:spPr>
            <a:xfrm>
              <a:off x="1600201" y="4648200"/>
              <a:ext cx="7429500" cy="954107"/>
            </a:xfrm>
            <a:prstGeom prst="rect">
              <a:avLst/>
            </a:prstGeom>
            <a:noFill/>
          </p:spPr>
          <p:txBody>
            <a:bodyPr wrap="square" rtlCol="0">
              <a:spAutoFit/>
            </a:bodyPr>
            <a:lstStyle/>
            <a:p>
              <a:r>
                <a:rPr lang="en-US" sz="2800" dirty="0"/>
                <a:t>know that Isaiah 53 predicts the Gospel story in great detail 700 years prior to its arrival</a:t>
              </a:r>
            </a:p>
          </p:txBody>
        </p:sp>
      </p:grpSp>
      <p:grpSp>
        <p:nvGrpSpPr>
          <p:cNvPr id="6" name="Group 5">
            <a:extLst>
              <a:ext uri="{FF2B5EF4-FFF2-40B4-BE49-F238E27FC236}">
                <a16:creationId xmlns:a16="http://schemas.microsoft.com/office/drawing/2014/main" id="{16DEED69-411E-5C47-8C2F-1FA7F3AC4BAB}"/>
              </a:ext>
            </a:extLst>
          </p:cNvPr>
          <p:cNvGrpSpPr/>
          <p:nvPr/>
        </p:nvGrpSpPr>
        <p:grpSpPr>
          <a:xfrm>
            <a:off x="209549" y="2860491"/>
            <a:ext cx="8724901" cy="1384995"/>
            <a:chOff x="304800" y="4648200"/>
            <a:chExt cx="8724901" cy="1384995"/>
          </a:xfrm>
        </p:grpSpPr>
        <p:sp>
          <p:nvSpPr>
            <p:cNvPr id="7" name="TextBox 6">
              <a:extLst>
                <a:ext uri="{FF2B5EF4-FFF2-40B4-BE49-F238E27FC236}">
                  <a16:creationId xmlns:a16="http://schemas.microsoft.com/office/drawing/2014/main" id="{0BE67C1E-EE53-F64B-A1C4-C71C7BD5283F}"/>
                </a:ext>
              </a:extLst>
            </p:cNvPr>
            <p:cNvSpPr txBox="1"/>
            <p:nvPr/>
          </p:nvSpPr>
          <p:spPr>
            <a:xfrm>
              <a:off x="304800" y="4648200"/>
              <a:ext cx="1014765" cy="523220"/>
            </a:xfrm>
            <a:prstGeom prst="rect">
              <a:avLst/>
            </a:prstGeom>
            <a:noFill/>
          </p:spPr>
          <p:txBody>
            <a:bodyPr wrap="none" rtlCol="0">
              <a:spAutoFit/>
            </a:bodyPr>
            <a:lstStyle/>
            <a:p>
              <a:r>
                <a:rPr lang="en-US" sz="2800" dirty="0">
                  <a:solidFill>
                    <a:srgbClr val="009EC0"/>
                  </a:solidFill>
                </a:rPr>
                <a:t>Why?</a:t>
              </a:r>
            </a:p>
          </p:txBody>
        </p:sp>
        <p:sp>
          <p:nvSpPr>
            <p:cNvPr id="8" name="TextBox 7">
              <a:extLst>
                <a:ext uri="{FF2B5EF4-FFF2-40B4-BE49-F238E27FC236}">
                  <a16:creationId xmlns:a16="http://schemas.microsoft.com/office/drawing/2014/main" id="{44657A2D-A10C-1745-AFDB-1C0FC5EA2AAD}"/>
                </a:ext>
              </a:extLst>
            </p:cNvPr>
            <p:cNvSpPr txBox="1"/>
            <p:nvPr/>
          </p:nvSpPr>
          <p:spPr>
            <a:xfrm>
              <a:off x="1600201" y="4648200"/>
              <a:ext cx="7429500" cy="1384995"/>
            </a:xfrm>
            <a:prstGeom prst="rect">
              <a:avLst/>
            </a:prstGeom>
            <a:noFill/>
          </p:spPr>
          <p:txBody>
            <a:bodyPr wrap="square" rtlCol="0">
              <a:spAutoFit/>
            </a:bodyPr>
            <a:lstStyle/>
            <a:p>
              <a:r>
                <a:rPr lang="en-US" sz="2800" dirty="0"/>
                <a:t>So that can use this example of fulfilled prophecy to support the claim that the Gospel comes from God</a:t>
              </a:r>
            </a:p>
          </p:txBody>
        </p:sp>
      </p:grpSp>
      <p:grpSp>
        <p:nvGrpSpPr>
          <p:cNvPr id="9" name="Group 8">
            <a:extLst>
              <a:ext uri="{FF2B5EF4-FFF2-40B4-BE49-F238E27FC236}">
                <a16:creationId xmlns:a16="http://schemas.microsoft.com/office/drawing/2014/main" id="{493A2E7B-FE2C-7045-B882-6D1EC3306C1D}"/>
              </a:ext>
            </a:extLst>
          </p:cNvPr>
          <p:cNvGrpSpPr/>
          <p:nvPr/>
        </p:nvGrpSpPr>
        <p:grpSpPr>
          <a:xfrm>
            <a:off x="209549" y="4456093"/>
            <a:ext cx="8724901" cy="954107"/>
            <a:chOff x="304800" y="4648200"/>
            <a:chExt cx="8724901" cy="954107"/>
          </a:xfrm>
        </p:grpSpPr>
        <p:sp>
          <p:nvSpPr>
            <p:cNvPr id="10" name="TextBox 9">
              <a:extLst>
                <a:ext uri="{FF2B5EF4-FFF2-40B4-BE49-F238E27FC236}">
                  <a16:creationId xmlns:a16="http://schemas.microsoft.com/office/drawing/2014/main" id="{DCC9CB31-E9E8-7549-8460-8E8840BD1585}"/>
                </a:ext>
              </a:extLst>
            </p:cNvPr>
            <p:cNvSpPr txBox="1"/>
            <p:nvPr/>
          </p:nvSpPr>
          <p:spPr>
            <a:xfrm>
              <a:off x="304800" y="4648200"/>
              <a:ext cx="1020023" cy="523220"/>
            </a:xfrm>
            <a:prstGeom prst="rect">
              <a:avLst/>
            </a:prstGeom>
            <a:noFill/>
          </p:spPr>
          <p:txBody>
            <a:bodyPr wrap="none" rtlCol="0">
              <a:spAutoFit/>
            </a:bodyPr>
            <a:lstStyle/>
            <a:p>
              <a:r>
                <a:rPr lang="en-US" sz="2800" dirty="0">
                  <a:solidFill>
                    <a:srgbClr val="009EC0"/>
                  </a:solidFill>
                </a:rPr>
                <a:t>How?</a:t>
              </a:r>
            </a:p>
          </p:txBody>
        </p:sp>
        <p:sp>
          <p:nvSpPr>
            <p:cNvPr id="11" name="TextBox 10">
              <a:extLst>
                <a:ext uri="{FF2B5EF4-FFF2-40B4-BE49-F238E27FC236}">
                  <a16:creationId xmlns:a16="http://schemas.microsoft.com/office/drawing/2014/main" id="{4729ADED-FFF5-454C-BE17-6323C474D829}"/>
                </a:ext>
              </a:extLst>
            </p:cNvPr>
            <p:cNvSpPr txBox="1"/>
            <p:nvPr/>
          </p:nvSpPr>
          <p:spPr>
            <a:xfrm>
              <a:off x="1600201" y="4648200"/>
              <a:ext cx="7429500" cy="954107"/>
            </a:xfrm>
            <a:prstGeom prst="rect">
              <a:avLst/>
            </a:prstGeom>
            <a:noFill/>
          </p:spPr>
          <p:txBody>
            <a:bodyPr wrap="square" rtlCol="0">
              <a:spAutoFit/>
            </a:bodyPr>
            <a:lstStyle/>
            <a:p>
              <a:r>
                <a:rPr lang="en-US" sz="2800" dirty="0"/>
                <a:t>By examining how well Isaiah 53 describes the Gospel story</a:t>
              </a:r>
            </a:p>
          </p:txBody>
        </p:sp>
      </p:grpSp>
      <p:cxnSp>
        <p:nvCxnSpPr>
          <p:cNvPr id="13" name="Straight Connector 12">
            <a:extLst>
              <a:ext uri="{FF2B5EF4-FFF2-40B4-BE49-F238E27FC236}">
                <a16:creationId xmlns:a16="http://schemas.microsoft.com/office/drawing/2014/main" id="{09B462F9-C753-8044-8DE2-965ABC154D9C}"/>
              </a:ext>
            </a:extLst>
          </p:cNvPr>
          <p:cNvCxnSpPr>
            <a:cxnSpLocks/>
          </p:cNvCxnSpPr>
          <p:nvPr/>
        </p:nvCxnSpPr>
        <p:spPr>
          <a:xfrm>
            <a:off x="1373874" y="1669464"/>
            <a:ext cx="0" cy="3816936"/>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3D1156-26DE-A44F-B5F8-AACFA794E957}"/>
              </a:ext>
            </a:extLst>
          </p:cNvPr>
          <p:cNvSpPr txBox="1"/>
          <p:nvPr/>
        </p:nvSpPr>
        <p:spPr>
          <a:xfrm>
            <a:off x="209549" y="708674"/>
            <a:ext cx="8934451" cy="769441"/>
          </a:xfrm>
          <a:prstGeom prst="rect">
            <a:avLst/>
          </a:prstGeom>
          <a:noFill/>
        </p:spPr>
        <p:txBody>
          <a:bodyPr wrap="square" rtlCol="0">
            <a:spAutoFit/>
          </a:bodyPr>
          <a:lstStyle/>
          <a:p>
            <a:r>
              <a:rPr lang="en-US" sz="4400" b="1" dirty="0"/>
              <a:t>IDEA IN BRIEF</a:t>
            </a:r>
          </a:p>
        </p:txBody>
      </p:sp>
    </p:spTree>
    <p:extLst>
      <p:ext uri="{BB962C8B-B14F-4D97-AF65-F5344CB8AC3E}">
        <p14:creationId xmlns:p14="http://schemas.microsoft.com/office/powerpoint/2010/main" val="344885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24FD-AA78-6D44-A43A-691E786EF1B2}"/>
              </a:ext>
            </a:extLst>
          </p:cNvPr>
          <p:cNvSpPr>
            <a:spLocks noGrp="1"/>
          </p:cNvSpPr>
          <p:nvPr>
            <p:ph type="title"/>
          </p:nvPr>
        </p:nvSpPr>
        <p:spPr/>
        <p:txBody>
          <a:bodyPr/>
          <a:lstStyle/>
          <a:p>
            <a:r>
              <a:rPr lang="en-US" dirty="0"/>
              <a:t>Triumph (53:10-12)</a:t>
            </a:r>
          </a:p>
        </p:txBody>
      </p:sp>
      <p:sp>
        <p:nvSpPr>
          <p:cNvPr id="3" name="Text Placeholder 2">
            <a:extLst>
              <a:ext uri="{FF2B5EF4-FFF2-40B4-BE49-F238E27FC236}">
                <a16:creationId xmlns:a16="http://schemas.microsoft.com/office/drawing/2014/main" id="{E5F4D82E-0C76-6845-9079-DD8BB5C7CDA4}"/>
              </a:ext>
            </a:extLst>
          </p:cNvPr>
          <p:cNvSpPr>
            <a:spLocks noGrp="1"/>
          </p:cNvSpPr>
          <p:nvPr>
            <p:ph type="body" sz="quarter" idx="13"/>
          </p:nvPr>
        </p:nvSpPr>
        <p:spPr/>
        <p:txBody>
          <a:bodyPr/>
          <a:lstStyle/>
          <a:p>
            <a:r>
              <a:rPr lang="en-US" dirty="0"/>
              <a:t>5</a:t>
            </a:r>
          </a:p>
        </p:txBody>
      </p:sp>
    </p:spTree>
    <p:extLst>
      <p:ext uri="{BB962C8B-B14F-4D97-AF65-F5344CB8AC3E}">
        <p14:creationId xmlns:p14="http://schemas.microsoft.com/office/powerpoint/2010/main" val="989277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r>
              <a:rPr lang="en-US" sz="2800" dirty="0"/>
              <a:t>“Yet it was the will of the LORD to crush him; </a:t>
            </a:r>
            <a:br>
              <a:rPr lang="en-US" sz="2800" dirty="0"/>
            </a:br>
            <a:r>
              <a:rPr lang="en-US" sz="2800" dirty="0"/>
              <a:t>	he has put him to grief; </a:t>
            </a:r>
            <a:br>
              <a:rPr lang="en-US" sz="2800" dirty="0"/>
            </a:br>
            <a:r>
              <a:rPr lang="en-US" sz="2800" dirty="0"/>
              <a:t>when his soul makes an offering for guilt, </a:t>
            </a:r>
            <a:br>
              <a:rPr lang="en-US" sz="2800" dirty="0"/>
            </a:br>
            <a:r>
              <a:rPr lang="en-US" sz="2800" dirty="0"/>
              <a:t>	he shall see his offspring; he shall prolong his days; </a:t>
            </a:r>
            <a:br>
              <a:rPr lang="en-US" sz="2800" dirty="0"/>
            </a:br>
            <a:r>
              <a:rPr lang="en-US" sz="2800" dirty="0"/>
              <a:t>the will of the LORD shall prosper in his hand.”</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53:10</a:t>
            </a:r>
            <a:endParaRPr lang="en-US" sz="4400" b="0" i="1" dirty="0">
              <a:solidFill>
                <a:srgbClr val="009EC0"/>
              </a:solidFill>
            </a:endParaRPr>
          </a:p>
        </p:txBody>
      </p:sp>
    </p:spTree>
    <p:extLst>
      <p:ext uri="{BB962C8B-B14F-4D97-AF65-F5344CB8AC3E}">
        <p14:creationId xmlns:p14="http://schemas.microsoft.com/office/powerpoint/2010/main" val="1612637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r>
              <a:rPr lang="en-US" sz="2750" dirty="0"/>
              <a:t>“Out of the anguish of his soul he shall see and be satisfied; </a:t>
            </a:r>
            <a:br>
              <a:rPr lang="en-US" sz="2750" dirty="0"/>
            </a:br>
            <a:r>
              <a:rPr lang="en-US" sz="2750" dirty="0"/>
              <a:t>by his knowledge shall the righteous one, my servant, </a:t>
            </a:r>
            <a:br>
              <a:rPr lang="en-US" sz="2750" dirty="0"/>
            </a:br>
            <a:r>
              <a:rPr lang="en-US" sz="2750" dirty="0"/>
              <a:t>    make many to be accounted righteous, </a:t>
            </a:r>
            <a:br>
              <a:rPr lang="en-US" sz="2750" dirty="0"/>
            </a:br>
            <a:r>
              <a:rPr lang="en-US" sz="2750" dirty="0"/>
              <a:t>    and he shall bear their iniquities.”</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53:11</a:t>
            </a:r>
            <a:endParaRPr lang="en-US" sz="4400" b="0" i="1" dirty="0">
              <a:solidFill>
                <a:srgbClr val="009EC0"/>
              </a:solidFill>
            </a:endParaRPr>
          </a:p>
        </p:txBody>
      </p:sp>
    </p:spTree>
    <p:extLst>
      <p:ext uri="{BB962C8B-B14F-4D97-AF65-F5344CB8AC3E}">
        <p14:creationId xmlns:p14="http://schemas.microsoft.com/office/powerpoint/2010/main" val="4081641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r>
              <a:rPr lang="en-US" sz="3100" dirty="0"/>
              <a:t>“Therefore I will divide him a portion with the many, </a:t>
            </a:r>
            <a:br>
              <a:rPr lang="en-US" sz="3100" dirty="0"/>
            </a:br>
            <a:r>
              <a:rPr lang="en-US" sz="3100" dirty="0"/>
              <a:t>	and he shall divide the spoil with the strong, </a:t>
            </a:r>
            <a:br>
              <a:rPr lang="en-US" sz="3100" dirty="0"/>
            </a:br>
            <a:r>
              <a:rPr lang="en-US" sz="3100" dirty="0"/>
              <a:t>because he poured out his soul to death </a:t>
            </a:r>
            <a:br>
              <a:rPr lang="en-US" sz="3100" dirty="0"/>
            </a:br>
            <a:r>
              <a:rPr lang="en-US" sz="3100" dirty="0"/>
              <a:t>	and was numbered with the transgressors; </a:t>
            </a:r>
            <a:br>
              <a:rPr lang="en-US" sz="3100" dirty="0"/>
            </a:br>
            <a:r>
              <a:rPr lang="en-US" sz="3100" dirty="0"/>
              <a:t>yet he bore the sin of many, </a:t>
            </a:r>
            <a:br>
              <a:rPr lang="en-US" sz="3100" dirty="0"/>
            </a:br>
            <a:r>
              <a:rPr lang="en-US" sz="3100" dirty="0"/>
              <a:t>	and makes intercession for the transgressors.”</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ISAIAH 53:12</a:t>
            </a:r>
            <a:endParaRPr lang="en-US" sz="4400" b="0" i="1" dirty="0">
              <a:solidFill>
                <a:srgbClr val="009EC0"/>
              </a:solidFill>
            </a:endParaRPr>
          </a:p>
        </p:txBody>
      </p:sp>
    </p:spTree>
    <p:extLst>
      <p:ext uri="{BB962C8B-B14F-4D97-AF65-F5344CB8AC3E}">
        <p14:creationId xmlns:p14="http://schemas.microsoft.com/office/powerpoint/2010/main" val="1226324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80640877"/>
              </p:ext>
            </p:extLst>
          </p:nvPr>
        </p:nvGraphicFramePr>
        <p:xfrm>
          <a:off x="457200" y="1447800"/>
          <a:ext cx="8229600"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Isaiah Quotations</a:t>
            </a:r>
          </a:p>
        </p:txBody>
      </p:sp>
      <p:sp>
        <p:nvSpPr>
          <p:cNvPr id="7" name="TextBox 6"/>
          <p:cNvSpPr txBox="1"/>
          <p:nvPr/>
        </p:nvSpPr>
        <p:spPr>
          <a:xfrm>
            <a:off x="228600" y="762000"/>
            <a:ext cx="8610600" cy="461665"/>
          </a:xfrm>
          <a:prstGeom prst="rect">
            <a:avLst/>
          </a:prstGeom>
          <a:noFill/>
        </p:spPr>
        <p:txBody>
          <a:bodyPr wrap="square" rtlCol="0">
            <a:spAutoFit/>
          </a:bodyPr>
          <a:lstStyle/>
          <a:p>
            <a:endParaRPr lang="en-US" sz="2400" b="1" dirty="0">
              <a:solidFill>
                <a:schemeClr val="bg1">
                  <a:lumMod val="50000"/>
                  <a:lumOff val="50000"/>
                </a:schemeClr>
              </a:solidFill>
            </a:endParaRPr>
          </a:p>
        </p:txBody>
      </p:sp>
    </p:spTree>
    <p:extLst>
      <p:ext uri="{BB962C8B-B14F-4D97-AF65-F5344CB8AC3E}">
        <p14:creationId xmlns:p14="http://schemas.microsoft.com/office/powerpoint/2010/main" val="219397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C80BB02C-ABC2-3C46-A817-40C75F013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469" y="0"/>
            <a:ext cx="6559062" cy="6858000"/>
          </a:xfrm>
          <a:prstGeom prst="rect">
            <a:avLst/>
          </a:prstGeom>
        </p:spPr>
      </p:pic>
    </p:spTree>
    <p:extLst>
      <p:ext uri="{BB962C8B-B14F-4D97-AF65-F5344CB8AC3E}">
        <p14:creationId xmlns:p14="http://schemas.microsoft.com/office/powerpoint/2010/main" val="136147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D8C395-1267-9245-A9A5-D7898D6EA31F}"/>
              </a:ext>
            </a:extLst>
          </p:cNvPr>
          <p:cNvGrpSpPr/>
          <p:nvPr/>
        </p:nvGrpSpPr>
        <p:grpSpPr>
          <a:xfrm>
            <a:off x="90830" y="1371600"/>
            <a:ext cx="5852182" cy="1010445"/>
            <a:chOff x="90830" y="1095155"/>
            <a:chExt cx="5852182" cy="1010445"/>
          </a:xfrm>
        </p:grpSpPr>
        <p:sp>
          <p:nvSpPr>
            <p:cNvPr id="2" name="Rounded Rectangle 1">
              <a:extLst>
                <a:ext uri="{FF2B5EF4-FFF2-40B4-BE49-F238E27FC236}">
                  <a16:creationId xmlns:a16="http://schemas.microsoft.com/office/drawing/2014/main" id="{BD654549-BE63-0A40-A935-996EF118CAF9}"/>
                </a:ext>
              </a:extLst>
            </p:cNvPr>
            <p:cNvSpPr/>
            <p:nvPr/>
          </p:nvSpPr>
          <p:spPr>
            <a:xfrm>
              <a:off x="164294" y="1671516"/>
              <a:ext cx="900873" cy="380359"/>
            </a:xfrm>
            <a:prstGeom prst="roundRect">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7D65705-E7EC-D741-906F-A43D48FAF93C}"/>
                </a:ext>
              </a:extLst>
            </p:cNvPr>
            <p:cNvSpPr/>
            <p:nvPr/>
          </p:nvSpPr>
          <p:spPr>
            <a:xfrm>
              <a:off x="265556" y="1141697"/>
              <a:ext cx="814647" cy="507831"/>
            </a:xfrm>
            <a:prstGeom prst="rect">
              <a:avLst/>
            </a:prstGeom>
          </p:spPr>
          <p:txBody>
            <a:bodyPr wrap="none">
              <a:spAutoFit/>
            </a:bodyPr>
            <a:lstStyle/>
            <a:p>
              <a:pPr algn="r"/>
              <a:r>
                <a:rPr lang="en-US" sz="2700" b="1" dirty="0">
                  <a:solidFill>
                    <a:srgbClr val="009EC0"/>
                  </a:solidFill>
                </a:rPr>
                <a:t>1-39</a:t>
              </a:r>
            </a:p>
          </p:txBody>
        </p:sp>
        <p:sp>
          <p:nvSpPr>
            <p:cNvPr id="8" name="Rectangle 7">
              <a:extLst>
                <a:ext uri="{FF2B5EF4-FFF2-40B4-BE49-F238E27FC236}">
                  <a16:creationId xmlns:a16="http://schemas.microsoft.com/office/drawing/2014/main" id="{124F3A0B-02F9-F441-9A7F-F8B7E45A3C25}"/>
                </a:ext>
              </a:extLst>
            </p:cNvPr>
            <p:cNvSpPr/>
            <p:nvPr/>
          </p:nvSpPr>
          <p:spPr>
            <a:xfrm>
              <a:off x="1101617" y="1095155"/>
              <a:ext cx="4286045" cy="507831"/>
            </a:xfrm>
            <a:prstGeom prst="rect">
              <a:avLst/>
            </a:prstGeom>
          </p:spPr>
          <p:txBody>
            <a:bodyPr wrap="none">
              <a:spAutoFit/>
            </a:bodyPr>
            <a:lstStyle/>
            <a:p>
              <a:r>
                <a:rPr lang="en-US" sz="2700" dirty="0"/>
                <a:t>judgment leading to </a:t>
              </a:r>
              <a:r>
                <a:rPr lang="en-US" sz="2700" i="1" dirty="0"/>
                <a:t>captivity</a:t>
              </a:r>
              <a:endParaRPr lang="en-US" sz="2700" dirty="0"/>
            </a:p>
          </p:txBody>
        </p:sp>
        <p:sp>
          <p:nvSpPr>
            <p:cNvPr id="9" name="Rectangle 8">
              <a:extLst>
                <a:ext uri="{FF2B5EF4-FFF2-40B4-BE49-F238E27FC236}">
                  <a16:creationId xmlns:a16="http://schemas.microsoft.com/office/drawing/2014/main" id="{89543C76-C529-094E-B0E0-0384A6A2B23F}"/>
                </a:ext>
              </a:extLst>
            </p:cNvPr>
            <p:cNvSpPr/>
            <p:nvPr/>
          </p:nvSpPr>
          <p:spPr>
            <a:xfrm>
              <a:off x="1077065" y="1573514"/>
              <a:ext cx="4865947" cy="507831"/>
            </a:xfrm>
            <a:prstGeom prst="rect">
              <a:avLst/>
            </a:prstGeom>
          </p:spPr>
          <p:txBody>
            <a:bodyPr wrap="none">
              <a:spAutoFit/>
            </a:bodyPr>
            <a:lstStyle/>
            <a:p>
              <a:r>
                <a:rPr lang="en-US" sz="2700" dirty="0"/>
                <a:t>God’s saving work for </a:t>
              </a:r>
              <a:r>
                <a:rPr lang="en-US" sz="2700" i="1" dirty="0"/>
                <a:t>deliverance</a:t>
              </a:r>
              <a:endParaRPr lang="en-US" sz="2700" dirty="0"/>
            </a:p>
          </p:txBody>
        </p:sp>
        <p:sp>
          <p:nvSpPr>
            <p:cNvPr id="7" name="Rectangle 6">
              <a:extLst>
                <a:ext uri="{FF2B5EF4-FFF2-40B4-BE49-F238E27FC236}">
                  <a16:creationId xmlns:a16="http://schemas.microsoft.com/office/drawing/2014/main" id="{98A872B2-3C19-074D-B767-58487DE66A81}"/>
                </a:ext>
              </a:extLst>
            </p:cNvPr>
            <p:cNvSpPr/>
            <p:nvPr/>
          </p:nvSpPr>
          <p:spPr>
            <a:xfrm>
              <a:off x="90830" y="1597769"/>
              <a:ext cx="989373" cy="507831"/>
            </a:xfrm>
            <a:prstGeom prst="rect">
              <a:avLst/>
            </a:prstGeom>
          </p:spPr>
          <p:txBody>
            <a:bodyPr wrap="none">
              <a:spAutoFit/>
            </a:bodyPr>
            <a:lstStyle/>
            <a:p>
              <a:pPr algn="r"/>
              <a:r>
                <a:rPr lang="en-US" sz="2700" b="1" dirty="0">
                  <a:solidFill>
                    <a:schemeClr val="bg1"/>
                  </a:solidFill>
                </a:rPr>
                <a:t>40-66</a:t>
              </a:r>
            </a:p>
          </p:txBody>
        </p:sp>
      </p:grpSp>
      <p:grpSp>
        <p:nvGrpSpPr>
          <p:cNvPr id="5" name="Group 4">
            <a:extLst>
              <a:ext uri="{FF2B5EF4-FFF2-40B4-BE49-F238E27FC236}">
                <a16:creationId xmlns:a16="http://schemas.microsoft.com/office/drawing/2014/main" id="{FF697F8D-CB24-A44E-9CAA-25EE9CA9C43F}"/>
              </a:ext>
            </a:extLst>
          </p:cNvPr>
          <p:cNvGrpSpPr/>
          <p:nvPr/>
        </p:nvGrpSpPr>
        <p:grpSpPr>
          <a:xfrm>
            <a:off x="886564" y="2306332"/>
            <a:ext cx="6739183" cy="3545896"/>
            <a:chOff x="886564" y="2029887"/>
            <a:chExt cx="6739183" cy="3545896"/>
          </a:xfrm>
        </p:grpSpPr>
        <p:sp>
          <p:nvSpPr>
            <p:cNvPr id="40" name="Rounded Rectangle 39">
              <a:extLst>
                <a:ext uri="{FF2B5EF4-FFF2-40B4-BE49-F238E27FC236}">
                  <a16:creationId xmlns:a16="http://schemas.microsoft.com/office/drawing/2014/main" id="{903F64DE-6443-7245-B8F5-F92240521D6E}"/>
                </a:ext>
              </a:extLst>
            </p:cNvPr>
            <p:cNvSpPr/>
            <p:nvPr/>
          </p:nvSpPr>
          <p:spPr>
            <a:xfrm>
              <a:off x="1232727" y="2576824"/>
              <a:ext cx="900873" cy="380359"/>
            </a:xfrm>
            <a:prstGeom prst="roundRect">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30BE097-1D44-F94E-8107-B6871152E5CD}"/>
                </a:ext>
              </a:extLst>
            </p:cNvPr>
            <p:cNvSpPr/>
            <p:nvPr/>
          </p:nvSpPr>
          <p:spPr>
            <a:xfrm>
              <a:off x="2157327" y="2056194"/>
              <a:ext cx="5468420" cy="507831"/>
            </a:xfrm>
            <a:prstGeom prst="rect">
              <a:avLst/>
            </a:prstGeom>
          </p:spPr>
          <p:txBody>
            <a:bodyPr wrap="none">
              <a:spAutoFit/>
            </a:bodyPr>
            <a:lstStyle/>
            <a:p>
              <a:r>
                <a:rPr lang="en-US" sz="2700" dirty="0"/>
                <a:t>deliverance from Babylonian captivity</a:t>
              </a:r>
            </a:p>
          </p:txBody>
        </p:sp>
        <p:sp>
          <p:nvSpPr>
            <p:cNvPr id="11" name="Rectangle 10">
              <a:extLst>
                <a:ext uri="{FF2B5EF4-FFF2-40B4-BE49-F238E27FC236}">
                  <a16:creationId xmlns:a16="http://schemas.microsoft.com/office/drawing/2014/main" id="{76A428E6-BB8E-984A-96C5-97FAC0396514}"/>
                </a:ext>
              </a:extLst>
            </p:cNvPr>
            <p:cNvSpPr/>
            <p:nvPr/>
          </p:nvSpPr>
          <p:spPr>
            <a:xfrm>
              <a:off x="2154580" y="2546516"/>
              <a:ext cx="3033138" cy="507831"/>
            </a:xfrm>
            <a:prstGeom prst="rect">
              <a:avLst/>
            </a:prstGeom>
          </p:spPr>
          <p:txBody>
            <a:bodyPr wrap="none">
              <a:spAutoFit/>
            </a:bodyPr>
            <a:lstStyle/>
            <a:p>
              <a:r>
                <a:rPr lang="en-US" sz="2700" dirty="0"/>
                <a:t>deliverance from sin</a:t>
              </a:r>
            </a:p>
          </p:txBody>
        </p:sp>
        <p:sp>
          <p:nvSpPr>
            <p:cNvPr id="18" name="Rectangle 17">
              <a:extLst>
                <a:ext uri="{FF2B5EF4-FFF2-40B4-BE49-F238E27FC236}">
                  <a16:creationId xmlns:a16="http://schemas.microsoft.com/office/drawing/2014/main" id="{7C538923-3F41-1241-8AB7-7739CB59DD8F}"/>
                </a:ext>
              </a:extLst>
            </p:cNvPr>
            <p:cNvSpPr/>
            <p:nvPr/>
          </p:nvSpPr>
          <p:spPr>
            <a:xfrm>
              <a:off x="2176661" y="5064256"/>
              <a:ext cx="4214360" cy="507831"/>
            </a:xfrm>
            <a:prstGeom prst="rect">
              <a:avLst/>
            </a:prstGeom>
          </p:spPr>
          <p:txBody>
            <a:bodyPr wrap="square">
              <a:spAutoFit/>
            </a:bodyPr>
            <a:lstStyle/>
            <a:p>
              <a:r>
                <a:rPr lang="en-US" sz="2700" dirty="0"/>
                <a:t>full deliverance from the fall</a:t>
              </a:r>
            </a:p>
          </p:txBody>
        </p:sp>
        <p:sp>
          <p:nvSpPr>
            <p:cNvPr id="19" name="Rectangle 18">
              <a:extLst>
                <a:ext uri="{FF2B5EF4-FFF2-40B4-BE49-F238E27FC236}">
                  <a16:creationId xmlns:a16="http://schemas.microsoft.com/office/drawing/2014/main" id="{E2DB65C6-A481-7E41-93C2-174B28DEFB9D}"/>
                </a:ext>
              </a:extLst>
            </p:cNvPr>
            <p:cNvSpPr/>
            <p:nvPr/>
          </p:nvSpPr>
          <p:spPr>
            <a:xfrm>
              <a:off x="1185776" y="2066401"/>
              <a:ext cx="989373" cy="507831"/>
            </a:xfrm>
            <a:prstGeom prst="rect">
              <a:avLst/>
            </a:prstGeom>
          </p:spPr>
          <p:txBody>
            <a:bodyPr wrap="none">
              <a:spAutoFit/>
            </a:bodyPr>
            <a:lstStyle/>
            <a:p>
              <a:pPr algn="r"/>
              <a:r>
                <a:rPr lang="en-US" sz="2700" b="1" dirty="0">
                  <a:solidFill>
                    <a:srgbClr val="009EC0"/>
                  </a:solidFill>
                </a:rPr>
                <a:t>40-48</a:t>
              </a:r>
            </a:p>
          </p:txBody>
        </p:sp>
        <p:sp>
          <p:nvSpPr>
            <p:cNvPr id="20" name="Rectangle 19">
              <a:extLst>
                <a:ext uri="{FF2B5EF4-FFF2-40B4-BE49-F238E27FC236}">
                  <a16:creationId xmlns:a16="http://schemas.microsoft.com/office/drawing/2014/main" id="{7137ED83-45F4-0D40-BDDA-C07E3C36C6DF}"/>
                </a:ext>
              </a:extLst>
            </p:cNvPr>
            <p:cNvSpPr/>
            <p:nvPr/>
          </p:nvSpPr>
          <p:spPr>
            <a:xfrm>
              <a:off x="1180447" y="2519560"/>
              <a:ext cx="989373" cy="507831"/>
            </a:xfrm>
            <a:prstGeom prst="rect">
              <a:avLst/>
            </a:prstGeom>
          </p:spPr>
          <p:txBody>
            <a:bodyPr wrap="square">
              <a:spAutoFit/>
            </a:bodyPr>
            <a:lstStyle/>
            <a:p>
              <a:pPr algn="r"/>
              <a:r>
                <a:rPr lang="en-US" sz="2700" b="1" dirty="0">
                  <a:solidFill>
                    <a:schemeClr val="bg1"/>
                  </a:solidFill>
                </a:rPr>
                <a:t>49-57</a:t>
              </a:r>
            </a:p>
          </p:txBody>
        </p:sp>
        <p:sp>
          <p:nvSpPr>
            <p:cNvPr id="26" name="Rectangle 25">
              <a:extLst>
                <a:ext uri="{FF2B5EF4-FFF2-40B4-BE49-F238E27FC236}">
                  <a16:creationId xmlns:a16="http://schemas.microsoft.com/office/drawing/2014/main" id="{DB9061FD-B35F-4744-A64E-A33236EC5ADA}"/>
                </a:ext>
              </a:extLst>
            </p:cNvPr>
            <p:cNvSpPr/>
            <p:nvPr/>
          </p:nvSpPr>
          <p:spPr>
            <a:xfrm>
              <a:off x="1267568" y="5067952"/>
              <a:ext cx="989373" cy="507831"/>
            </a:xfrm>
            <a:prstGeom prst="rect">
              <a:avLst/>
            </a:prstGeom>
          </p:spPr>
          <p:txBody>
            <a:bodyPr wrap="none">
              <a:spAutoFit/>
            </a:bodyPr>
            <a:lstStyle/>
            <a:p>
              <a:pPr algn="r"/>
              <a:r>
                <a:rPr lang="en-US" sz="2700" b="1" dirty="0">
                  <a:solidFill>
                    <a:srgbClr val="009EC0"/>
                  </a:solidFill>
                </a:rPr>
                <a:t>58-66</a:t>
              </a:r>
            </a:p>
          </p:txBody>
        </p:sp>
        <p:cxnSp>
          <p:nvCxnSpPr>
            <p:cNvPr id="31" name="Elbow Connector 30">
              <a:extLst>
                <a:ext uri="{FF2B5EF4-FFF2-40B4-BE49-F238E27FC236}">
                  <a16:creationId xmlns:a16="http://schemas.microsoft.com/office/drawing/2014/main" id="{685EA66C-4052-F548-8102-D678CC249A5B}"/>
                </a:ext>
              </a:extLst>
            </p:cNvPr>
            <p:cNvCxnSpPr>
              <a:cxnSpLocks/>
            </p:cNvCxnSpPr>
            <p:nvPr/>
          </p:nvCxnSpPr>
          <p:spPr>
            <a:xfrm rot="16200000" flipH="1">
              <a:off x="-576473" y="3492924"/>
              <a:ext cx="3307078" cy="381004"/>
            </a:xfrm>
            <a:prstGeom prst="bentConnector3">
              <a:avLst>
                <a:gd name="adj1" fmla="val 99462"/>
              </a:avLst>
            </a:prstGeom>
            <a:ln w="53975">
              <a:solidFill>
                <a:srgbClr val="009E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A701354-76F0-BD4A-A300-45B2BDC9F8F4}"/>
                </a:ext>
              </a:extLst>
            </p:cNvPr>
            <p:cNvCxnSpPr>
              <a:cxnSpLocks/>
            </p:cNvCxnSpPr>
            <p:nvPr/>
          </p:nvCxnSpPr>
          <p:spPr>
            <a:xfrm>
              <a:off x="908577" y="2313053"/>
              <a:ext cx="304800" cy="0"/>
            </a:xfrm>
            <a:prstGeom prst="line">
              <a:avLst/>
            </a:prstGeom>
            <a:ln w="53975">
              <a:solidFill>
                <a:srgbClr val="009EC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42757FB2-FE7D-1F4A-B1C5-1C2A3F07EF91}"/>
                </a:ext>
              </a:extLst>
            </p:cNvPr>
            <p:cNvCxnSpPr>
              <a:cxnSpLocks/>
            </p:cNvCxnSpPr>
            <p:nvPr/>
          </p:nvCxnSpPr>
          <p:spPr>
            <a:xfrm>
              <a:off x="908577" y="2770048"/>
              <a:ext cx="358991" cy="0"/>
            </a:xfrm>
            <a:prstGeom prst="line">
              <a:avLst/>
            </a:prstGeom>
            <a:ln w="53975">
              <a:solidFill>
                <a:srgbClr val="009EC0"/>
              </a:solidFill>
            </a:ln>
          </p:spPr>
          <p:style>
            <a:lnRef idx="1">
              <a:schemeClr val="accent2"/>
            </a:lnRef>
            <a:fillRef idx="0">
              <a:schemeClr val="accent2"/>
            </a:fillRef>
            <a:effectRef idx="0">
              <a:schemeClr val="accent2"/>
            </a:effectRef>
            <a:fontRef idx="minor">
              <a:schemeClr val="tx1"/>
            </a:fontRef>
          </p:style>
        </p:cxnSp>
      </p:grpSp>
      <p:grpSp>
        <p:nvGrpSpPr>
          <p:cNvPr id="30" name="Group 29">
            <a:extLst>
              <a:ext uri="{FF2B5EF4-FFF2-40B4-BE49-F238E27FC236}">
                <a16:creationId xmlns:a16="http://schemas.microsoft.com/office/drawing/2014/main" id="{10F2F9E8-1FB0-1F44-A782-32B735829EF3}"/>
              </a:ext>
            </a:extLst>
          </p:cNvPr>
          <p:cNvGrpSpPr/>
          <p:nvPr/>
        </p:nvGrpSpPr>
        <p:grpSpPr>
          <a:xfrm>
            <a:off x="1871861" y="3172045"/>
            <a:ext cx="6752242" cy="2129683"/>
            <a:chOff x="1871861" y="2895600"/>
            <a:chExt cx="6752242" cy="2129683"/>
          </a:xfrm>
        </p:grpSpPr>
        <p:sp>
          <p:nvSpPr>
            <p:cNvPr id="41" name="Rounded Rectangle 40">
              <a:extLst>
                <a:ext uri="{FF2B5EF4-FFF2-40B4-BE49-F238E27FC236}">
                  <a16:creationId xmlns:a16="http://schemas.microsoft.com/office/drawing/2014/main" id="{CFA872E6-791E-254C-BDCB-1FBB5679C8EA}"/>
                </a:ext>
              </a:extLst>
            </p:cNvPr>
            <p:cNvSpPr/>
            <p:nvPr/>
          </p:nvSpPr>
          <p:spPr>
            <a:xfrm>
              <a:off x="2184015" y="3108294"/>
              <a:ext cx="760158" cy="380359"/>
            </a:xfrm>
            <a:prstGeom prst="roundRect">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7A59C63-274A-A443-A7B9-0ACC47B7BBCD}"/>
                </a:ext>
              </a:extLst>
            </p:cNvPr>
            <p:cNvSpPr/>
            <p:nvPr/>
          </p:nvSpPr>
          <p:spPr>
            <a:xfrm>
              <a:off x="2944173" y="3051188"/>
              <a:ext cx="4561185" cy="507831"/>
            </a:xfrm>
            <a:prstGeom prst="rect">
              <a:avLst/>
            </a:prstGeom>
          </p:spPr>
          <p:txBody>
            <a:bodyPr wrap="none">
              <a:spAutoFit/>
            </a:bodyPr>
            <a:lstStyle/>
            <a:p>
              <a:r>
                <a:rPr lang="en-US" sz="2700" dirty="0"/>
                <a:t>center of this section: the cross</a:t>
              </a:r>
            </a:p>
          </p:txBody>
        </p:sp>
        <p:sp>
          <p:nvSpPr>
            <p:cNvPr id="14" name="Rectangle 13">
              <a:extLst>
                <a:ext uri="{FF2B5EF4-FFF2-40B4-BE49-F238E27FC236}">
                  <a16:creationId xmlns:a16="http://schemas.microsoft.com/office/drawing/2014/main" id="{42B9365F-644D-F941-9B21-C563F21893DF}"/>
                </a:ext>
              </a:extLst>
            </p:cNvPr>
            <p:cNvSpPr/>
            <p:nvPr/>
          </p:nvSpPr>
          <p:spPr>
            <a:xfrm>
              <a:off x="2931967" y="3528288"/>
              <a:ext cx="5692136" cy="507831"/>
            </a:xfrm>
            <a:prstGeom prst="rect">
              <a:avLst/>
            </a:prstGeom>
          </p:spPr>
          <p:txBody>
            <a:bodyPr wrap="none">
              <a:spAutoFit/>
            </a:bodyPr>
            <a:lstStyle/>
            <a:p>
              <a:r>
                <a:rPr lang="en-US" sz="2700" dirty="0"/>
                <a:t>call to faith for the promise of salvation</a:t>
              </a:r>
            </a:p>
          </p:txBody>
        </p:sp>
        <p:sp>
          <p:nvSpPr>
            <p:cNvPr id="15" name="Rectangle 14">
              <a:extLst>
                <a:ext uri="{FF2B5EF4-FFF2-40B4-BE49-F238E27FC236}">
                  <a16:creationId xmlns:a16="http://schemas.microsoft.com/office/drawing/2014/main" id="{095BC9EA-4DBA-1140-B542-C284EEDB33B7}"/>
                </a:ext>
              </a:extLst>
            </p:cNvPr>
            <p:cNvSpPr/>
            <p:nvPr/>
          </p:nvSpPr>
          <p:spPr>
            <a:xfrm>
              <a:off x="2944472" y="4027932"/>
              <a:ext cx="3829510" cy="507831"/>
            </a:xfrm>
            <a:prstGeom prst="rect">
              <a:avLst/>
            </a:prstGeom>
          </p:spPr>
          <p:txBody>
            <a:bodyPr wrap="none">
              <a:spAutoFit/>
            </a:bodyPr>
            <a:lstStyle/>
            <a:p>
              <a:r>
                <a:rPr lang="en-US" sz="2700" dirty="0"/>
                <a:t>mercy extends to Gentiles</a:t>
              </a:r>
            </a:p>
          </p:txBody>
        </p:sp>
        <p:sp>
          <p:nvSpPr>
            <p:cNvPr id="17" name="Rectangle 16">
              <a:extLst>
                <a:ext uri="{FF2B5EF4-FFF2-40B4-BE49-F238E27FC236}">
                  <a16:creationId xmlns:a16="http://schemas.microsoft.com/office/drawing/2014/main" id="{9B19B9DE-E645-3D4F-B92F-0F7ED83B2BC4}"/>
                </a:ext>
              </a:extLst>
            </p:cNvPr>
            <p:cNvSpPr/>
            <p:nvPr/>
          </p:nvSpPr>
          <p:spPr>
            <a:xfrm>
              <a:off x="2944173" y="4514006"/>
              <a:ext cx="4542975" cy="507831"/>
            </a:xfrm>
            <a:prstGeom prst="rect">
              <a:avLst/>
            </a:prstGeom>
          </p:spPr>
          <p:txBody>
            <a:bodyPr wrap="none">
              <a:spAutoFit/>
            </a:bodyPr>
            <a:lstStyle/>
            <a:p>
              <a:r>
                <a:rPr lang="en-US" sz="2700" dirty="0"/>
                <a:t>condemnation of harsh leaders</a:t>
              </a:r>
            </a:p>
          </p:txBody>
        </p:sp>
        <p:sp>
          <p:nvSpPr>
            <p:cNvPr id="21" name="Rectangle 20">
              <a:extLst>
                <a:ext uri="{FF2B5EF4-FFF2-40B4-BE49-F238E27FC236}">
                  <a16:creationId xmlns:a16="http://schemas.microsoft.com/office/drawing/2014/main" id="{A0C6F8FC-3767-984F-B642-1487ED06B57D}"/>
                </a:ext>
              </a:extLst>
            </p:cNvPr>
            <p:cNvSpPr/>
            <p:nvPr/>
          </p:nvSpPr>
          <p:spPr>
            <a:xfrm>
              <a:off x="2169820" y="3054347"/>
              <a:ext cx="805029" cy="507831"/>
            </a:xfrm>
            <a:prstGeom prst="rect">
              <a:avLst/>
            </a:prstGeom>
          </p:spPr>
          <p:txBody>
            <a:bodyPr wrap="square">
              <a:spAutoFit/>
            </a:bodyPr>
            <a:lstStyle/>
            <a:p>
              <a:r>
                <a:rPr lang="en-US" sz="2700" b="1" dirty="0">
                  <a:solidFill>
                    <a:schemeClr val="bg1"/>
                  </a:solidFill>
                </a:rPr>
                <a:t>53:5</a:t>
              </a:r>
            </a:p>
          </p:txBody>
        </p:sp>
        <p:sp>
          <p:nvSpPr>
            <p:cNvPr id="22" name="Rectangle 21">
              <a:extLst>
                <a:ext uri="{FF2B5EF4-FFF2-40B4-BE49-F238E27FC236}">
                  <a16:creationId xmlns:a16="http://schemas.microsoft.com/office/drawing/2014/main" id="{7D86D6D9-E956-4244-B454-7CDFBD3BA02F}"/>
                </a:ext>
              </a:extLst>
            </p:cNvPr>
            <p:cNvSpPr/>
            <p:nvPr/>
          </p:nvSpPr>
          <p:spPr>
            <a:xfrm>
              <a:off x="2180339" y="3531984"/>
              <a:ext cx="534121" cy="507831"/>
            </a:xfrm>
            <a:prstGeom prst="rect">
              <a:avLst/>
            </a:prstGeom>
          </p:spPr>
          <p:txBody>
            <a:bodyPr wrap="none">
              <a:spAutoFit/>
            </a:bodyPr>
            <a:lstStyle/>
            <a:p>
              <a:r>
                <a:rPr lang="en-US" sz="2700" b="1" dirty="0">
                  <a:solidFill>
                    <a:srgbClr val="009EC0"/>
                  </a:solidFill>
                </a:rPr>
                <a:t>55</a:t>
              </a:r>
              <a:endParaRPr lang="en-US" sz="2700" dirty="0">
                <a:solidFill>
                  <a:srgbClr val="009EC0"/>
                </a:solidFill>
              </a:endParaRPr>
            </a:p>
          </p:txBody>
        </p:sp>
        <p:sp>
          <p:nvSpPr>
            <p:cNvPr id="24" name="Rectangle 23">
              <a:extLst>
                <a:ext uri="{FF2B5EF4-FFF2-40B4-BE49-F238E27FC236}">
                  <a16:creationId xmlns:a16="http://schemas.microsoft.com/office/drawing/2014/main" id="{9FDA6762-4AC8-DA46-B1D6-89565FD673F2}"/>
                </a:ext>
              </a:extLst>
            </p:cNvPr>
            <p:cNvSpPr/>
            <p:nvPr/>
          </p:nvSpPr>
          <p:spPr>
            <a:xfrm>
              <a:off x="2180339" y="4009621"/>
              <a:ext cx="534121" cy="507831"/>
            </a:xfrm>
            <a:prstGeom prst="rect">
              <a:avLst/>
            </a:prstGeom>
          </p:spPr>
          <p:txBody>
            <a:bodyPr wrap="none">
              <a:spAutoFit/>
            </a:bodyPr>
            <a:lstStyle/>
            <a:p>
              <a:r>
                <a:rPr lang="en-US" sz="2700" b="1" dirty="0">
                  <a:solidFill>
                    <a:srgbClr val="009EC0"/>
                  </a:solidFill>
                </a:rPr>
                <a:t>56</a:t>
              </a:r>
              <a:endParaRPr lang="en-US" sz="2700" dirty="0">
                <a:solidFill>
                  <a:srgbClr val="009EC0"/>
                </a:solidFill>
              </a:endParaRPr>
            </a:p>
          </p:txBody>
        </p:sp>
        <p:sp>
          <p:nvSpPr>
            <p:cNvPr id="25" name="Rectangle 24">
              <a:extLst>
                <a:ext uri="{FF2B5EF4-FFF2-40B4-BE49-F238E27FC236}">
                  <a16:creationId xmlns:a16="http://schemas.microsoft.com/office/drawing/2014/main" id="{C7C23F61-81B4-B943-9115-B556CEEC325C}"/>
                </a:ext>
              </a:extLst>
            </p:cNvPr>
            <p:cNvSpPr/>
            <p:nvPr/>
          </p:nvSpPr>
          <p:spPr>
            <a:xfrm>
              <a:off x="2180338" y="4517452"/>
              <a:ext cx="534121" cy="507831"/>
            </a:xfrm>
            <a:prstGeom prst="rect">
              <a:avLst/>
            </a:prstGeom>
          </p:spPr>
          <p:txBody>
            <a:bodyPr wrap="none">
              <a:spAutoFit/>
            </a:bodyPr>
            <a:lstStyle/>
            <a:p>
              <a:r>
                <a:rPr lang="en-US" sz="2700" b="1" dirty="0">
                  <a:solidFill>
                    <a:srgbClr val="009EC0"/>
                  </a:solidFill>
                </a:rPr>
                <a:t>57</a:t>
              </a:r>
              <a:endParaRPr lang="en-US" sz="2700" dirty="0">
                <a:solidFill>
                  <a:srgbClr val="009EC0"/>
                </a:solidFill>
              </a:endParaRPr>
            </a:p>
          </p:txBody>
        </p:sp>
        <p:cxnSp>
          <p:nvCxnSpPr>
            <p:cNvPr id="34" name="Elbow Connector 33">
              <a:extLst>
                <a:ext uri="{FF2B5EF4-FFF2-40B4-BE49-F238E27FC236}">
                  <a16:creationId xmlns:a16="http://schemas.microsoft.com/office/drawing/2014/main" id="{19241475-0D84-B14C-9847-7E96E468451E}"/>
                </a:ext>
              </a:extLst>
            </p:cNvPr>
            <p:cNvCxnSpPr>
              <a:cxnSpLocks/>
            </p:cNvCxnSpPr>
            <p:nvPr/>
          </p:nvCxnSpPr>
          <p:spPr>
            <a:xfrm rot="16200000" flipH="1">
              <a:off x="1043945" y="3727192"/>
              <a:ext cx="1926212" cy="263028"/>
            </a:xfrm>
            <a:prstGeom prst="bentConnector3">
              <a:avLst>
                <a:gd name="adj1" fmla="val 99054"/>
              </a:avLst>
            </a:prstGeom>
            <a:ln w="53975">
              <a:solidFill>
                <a:srgbClr val="009E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F37DB7-C6F4-C046-A954-A6D3E87C1E02}"/>
                </a:ext>
              </a:extLst>
            </p:cNvPr>
            <p:cNvCxnSpPr>
              <a:cxnSpLocks/>
              <a:endCxn id="41" idx="1"/>
            </p:cNvCxnSpPr>
            <p:nvPr/>
          </p:nvCxnSpPr>
          <p:spPr>
            <a:xfrm>
              <a:off x="1879215" y="3298474"/>
              <a:ext cx="304800" cy="0"/>
            </a:xfrm>
            <a:prstGeom prst="line">
              <a:avLst/>
            </a:prstGeom>
            <a:ln w="53975">
              <a:solidFill>
                <a:srgbClr val="009EC0"/>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A625AE64-0C0F-DC44-9875-967E80A6A52C}"/>
                </a:ext>
              </a:extLst>
            </p:cNvPr>
            <p:cNvCxnSpPr>
              <a:cxnSpLocks/>
            </p:cNvCxnSpPr>
            <p:nvPr/>
          </p:nvCxnSpPr>
          <p:spPr>
            <a:xfrm>
              <a:off x="1875538" y="3810000"/>
              <a:ext cx="304800" cy="0"/>
            </a:xfrm>
            <a:prstGeom prst="line">
              <a:avLst/>
            </a:prstGeom>
            <a:ln w="53975">
              <a:solidFill>
                <a:srgbClr val="009EC0"/>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5F5B4879-DB57-BD4A-816E-A81E1D6A17B7}"/>
                </a:ext>
              </a:extLst>
            </p:cNvPr>
            <p:cNvCxnSpPr>
              <a:cxnSpLocks/>
            </p:cNvCxnSpPr>
            <p:nvPr/>
          </p:nvCxnSpPr>
          <p:spPr>
            <a:xfrm>
              <a:off x="1871861" y="4267200"/>
              <a:ext cx="304800" cy="0"/>
            </a:xfrm>
            <a:prstGeom prst="line">
              <a:avLst/>
            </a:prstGeom>
            <a:ln w="53975">
              <a:solidFill>
                <a:srgbClr val="009EC0"/>
              </a:solidFill>
            </a:ln>
          </p:spPr>
          <p:style>
            <a:lnRef idx="1">
              <a:schemeClr val="accent2"/>
            </a:lnRef>
            <a:fillRef idx="0">
              <a:schemeClr val="accent2"/>
            </a:fillRef>
            <a:effectRef idx="0">
              <a:schemeClr val="accent2"/>
            </a:effectRef>
            <a:fontRef idx="minor">
              <a:schemeClr val="tx1"/>
            </a:fontRef>
          </p:style>
        </p:cxnSp>
      </p:grpSp>
      <p:sp>
        <p:nvSpPr>
          <p:cNvPr id="48" name="TextBox 47">
            <a:extLst>
              <a:ext uri="{FF2B5EF4-FFF2-40B4-BE49-F238E27FC236}">
                <a16:creationId xmlns:a16="http://schemas.microsoft.com/office/drawing/2014/main" id="{A1D1ECA8-9701-0848-9003-67D409607D08}"/>
              </a:ext>
            </a:extLst>
          </p:cNvPr>
          <p:cNvSpPr txBox="1"/>
          <p:nvPr/>
        </p:nvSpPr>
        <p:spPr>
          <a:xfrm>
            <a:off x="228600" y="152400"/>
            <a:ext cx="8610600" cy="769441"/>
          </a:xfrm>
          <a:prstGeom prst="rect">
            <a:avLst/>
          </a:prstGeom>
          <a:noFill/>
        </p:spPr>
        <p:txBody>
          <a:bodyPr wrap="square" rtlCol="0">
            <a:spAutoFit/>
          </a:bodyPr>
          <a:lstStyle/>
          <a:p>
            <a:r>
              <a:rPr lang="en-US" sz="4400" b="1" dirty="0"/>
              <a:t>Isaiah Outline</a:t>
            </a:r>
          </a:p>
        </p:txBody>
      </p:sp>
    </p:spTree>
    <p:extLst>
      <p:ext uri="{BB962C8B-B14F-4D97-AF65-F5344CB8AC3E}">
        <p14:creationId xmlns:p14="http://schemas.microsoft.com/office/powerpoint/2010/main" val="244835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person, person, toy&#10;&#10;Description automatically generated">
            <a:extLst>
              <a:ext uri="{FF2B5EF4-FFF2-40B4-BE49-F238E27FC236}">
                <a16:creationId xmlns:a16="http://schemas.microsoft.com/office/drawing/2014/main" id="{02C1A877-F73D-D74F-908C-D75F86EB9BE8}"/>
              </a:ext>
            </a:extLst>
          </p:cNvPr>
          <p:cNvPicPr>
            <a:picLocks noChangeAspect="1"/>
          </p:cNvPicPr>
          <p:nvPr/>
        </p:nvPicPr>
        <p:blipFill rotWithShape="1">
          <a:blip r:embed="rId2">
            <a:extLst>
              <a:ext uri="{28A0092B-C50C-407E-A947-70E740481C1C}">
                <a14:useLocalDpi xmlns:a14="http://schemas.microsoft.com/office/drawing/2010/main" val="0"/>
              </a:ext>
            </a:extLst>
          </a:blip>
          <a:srcRect b="11111"/>
          <a:stretch/>
        </p:blipFill>
        <p:spPr>
          <a:xfrm>
            <a:off x="990600" y="0"/>
            <a:ext cx="6958459" cy="6858000"/>
          </a:xfrm>
          <a:prstGeom prst="rect">
            <a:avLst/>
          </a:prstGeom>
        </p:spPr>
      </p:pic>
      <p:sp>
        <p:nvSpPr>
          <p:cNvPr id="6" name="Half Frame 5">
            <a:extLst>
              <a:ext uri="{FF2B5EF4-FFF2-40B4-BE49-F238E27FC236}">
                <a16:creationId xmlns:a16="http://schemas.microsoft.com/office/drawing/2014/main" id="{BDD811C9-CC10-0F4E-8146-B7DC3530FFF4}"/>
              </a:ext>
            </a:extLst>
          </p:cNvPr>
          <p:cNvSpPr/>
          <p:nvPr/>
        </p:nvSpPr>
        <p:spPr>
          <a:xfrm>
            <a:off x="2590800" y="762000"/>
            <a:ext cx="838200" cy="762000"/>
          </a:xfrm>
          <a:prstGeom prst="halfFrame">
            <a:avLst>
              <a:gd name="adj1" fmla="val 14538"/>
              <a:gd name="adj2" fmla="val 14538"/>
            </a:avLst>
          </a:prstGeom>
          <a:solidFill>
            <a:srgbClr val="C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Half Frame 6">
            <a:extLst>
              <a:ext uri="{FF2B5EF4-FFF2-40B4-BE49-F238E27FC236}">
                <a16:creationId xmlns:a16="http://schemas.microsoft.com/office/drawing/2014/main" id="{3245252B-9B5B-6749-AAB0-B1571F5464BD}"/>
              </a:ext>
            </a:extLst>
          </p:cNvPr>
          <p:cNvSpPr/>
          <p:nvPr/>
        </p:nvSpPr>
        <p:spPr>
          <a:xfrm rot="5400000">
            <a:off x="6972300" y="800100"/>
            <a:ext cx="838200" cy="762000"/>
          </a:xfrm>
          <a:prstGeom prst="halfFrame">
            <a:avLst>
              <a:gd name="adj1" fmla="val 14538"/>
              <a:gd name="adj2" fmla="val 14538"/>
            </a:avLst>
          </a:prstGeom>
          <a:solidFill>
            <a:srgbClr val="C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lf Frame 7">
            <a:extLst>
              <a:ext uri="{FF2B5EF4-FFF2-40B4-BE49-F238E27FC236}">
                <a16:creationId xmlns:a16="http://schemas.microsoft.com/office/drawing/2014/main" id="{F1B1B3EB-05C2-8E44-B425-77D8305AC8D8}"/>
              </a:ext>
            </a:extLst>
          </p:cNvPr>
          <p:cNvSpPr/>
          <p:nvPr/>
        </p:nvSpPr>
        <p:spPr>
          <a:xfrm rot="16200000">
            <a:off x="2552700" y="4533900"/>
            <a:ext cx="838200" cy="762000"/>
          </a:xfrm>
          <a:prstGeom prst="halfFrame">
            <a:avLst>
              <a:gd name="adj1" fmla="val 14538"/>
              <a:gd name="adj2" fmla="val 14538"/>
            </a:avLst>
          </a:prstGeom>
          <a:solidFill>
            <a:srgbClr val="C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lf Frame 8">
            <a:extLst>
              <a:ext uri="{FF2B5EF4-FFF2-40B4-BE49-F238E27FC236}">
                <a16:creationId xmlns:a16="http://schemas.microsoft.com/office/drawing/2014/main" id="{5376BC64-CF60-1F45-BCC0-AB9CE793DA8D}"/>
              </a:ext>
            </a:extLst>
          </p:cNvPr>
          <p:cNvSpPr/>
          <p:nvPr/>
        </p:nvSpPr>
        <p:spPr>
          <a:xfrm rot="10800000">
            <a:off x="6934200" y="4572000"/>
            <a:ext cx="838200" cy="762000"/>
          </a:xfrm>
          <a:prstGeom prst="halfFrame">
            <a:avLst>
              <a:gd name="adj1" fmla="val 14538"/>
              <a:gd name="adj2" fmla="val 14538"/>
            </a:avLst>
          </a:prstGeom>
          <a:solidFill>
            <a:srgbClr val="C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3001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person, person, toy&#10;&#10;Description automatically generated">
            <a:extLst>
              <a:ext uri="{FF2B5EF4-FFF2-40B4-BE49-F238E27FC236}">
                <a16:creationId xmlns:a16="http://schemas.microsoft.com/office/drawing/2014/main" id="{02C1A877-F73D-D74F-908C-D75F86EB9BE8}"/>
              </a:ext>
            </a:extLst>
          </p:cNvPr>
          <p:cNvPicPr>
            <a:picLocks noChangeAspect="1"/>
          </p:cNvPicPr>
          <p:nvPr/>
        </p:nvPicPr>
        <p:blipFill rotWithShape="1">
          <a:blip r:embed="rId2">
            <a:extLst>
              <a:ext uri="{28A0092B-C50C-407E-A947-70E740481C1C}">
                <a14:useLocalDpi xmlns:a14="http://schemas.microsoft.com/office/drawing/2010/main" val="0"/>
              </a:ext>
            </a:extLst>
          </a:blip>
          <a:srcRect t="14815" b="11111"/>
          <a:stretch/>
        </p:blipFill>
        <p:spPr>
          <a:xfrm>
            <a:off x="838200" y="36425"/>
            <a:ext cx="8305800" cy="6821575"/>
          </a:xfrm>
          <a:prstGeom prst="rect">
            <a:avLst/>
          </a:prstGeom>
        </p:spPr>
      </p:pic>
      <p:grpSp>
        <p:nvGrpSpPr>
          <p:cNvPr id="2" name="Group 1">
            <a:extLst>
              <a:ext uri="{FF2B5EF4-FFF2-40B4-BE49-F238E27FC236}">
                <a16:creationId xmlns:a16="http://schemas.microsoft.com/office/drawing/2014/main" id="{2CBFF9F5-2316-4C47-B39E-DBDB4E61CFD1}"/>
              </a:ext>
            </a:extLst>
          </p:cNvPr>
          <p:cNvGrpSpPr/>
          <p:nvPr/>
        </p:nvGrpSpPr>
        <p:grpSpPr>
          <a:xfrm>
            <a:off x="2590800" y="2438400"/>
            <a:ext cx="5181600" cy="838200"/>
            <a:chOff x="2590800" y="3276600"/>
            <a:chExt cx="5181600" cy="838200"/>
          </a:xfrm>
        </p:grpSpPr>
        <p:sp>
          <p:nvSpPr>
            <p:cNvPr id="6" name="Half Frame 5">
              <a:extLst>
                <a:ext uri="{FF2B5EF4-FFF2-40B4-BE49-F238E27FC236}">
                  <a16:creationId xmlns:a16="http://schemas.microsoft.com/office/drawing/2014/main" id="{BDD811C9-CC10-0F4E-8146-B7DC3530FFF4}"/>
                </a:ext>
              </a:extLst>
            </p:cNvPr>
            <p:cNvSpPr/>
            <p:nvPr/>
          </p:nvSpPr>
          <p:spPr>
            <a:xfrm>
              <a:off x="2590800" y="3276600"/>
              <a:ext cx="838200" cy="762000"/>
            </a:xfrm>
            <a:prstGeom prst="halfFrame">
              <a:avLst>
                <a:gd name="adj1" fmla="val 14538"/>
                <a:gd name="adj2" fmla="val 14538"/>
              </a:avLst>
            </a:prstGeom>
            <a:solidFill>
              <a:srgbClr val="C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Half Frame 6">
              <a:extLst>
                <a:ext uri="{FF2B5EF4-FFF2-40B4-BE49-F238E27FC236}">
                  <a16:creationId xmlns:a16="http://schemas.microsoft.com/office/drawing/2014/main" id="{3245252B-9B5B-6749-AAB0-B1571F5464BD}"/>
                </a:ext>
              </a:extLst>
            </p:cNvPr>
            <p:cNvSpPr/>
            <p:nvPr/>
          </p:nvSpPr>
          <p:spPr>
            <a:xfrm rot="5400000">
              <a:off x="6972300" y="3314700"/>
              <a:ext cx="838200" cy="762000"/>
            </a:xfrm>
            <a:prstGeom prst="halfFrame">
              <a:avLst>
                <a:gd name="adj1" fmla="val 14538"/>
                <a:gd name="adj2" fmla="val 14538"/>
              </a:avLst>
            </a:prstGeom>
            <a:solidFill>
              <a:srgbClr val="C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a:extLst>
              <a:ext uri="{FF2B5EF4-FFF2-40B4-BE49-F238E27FC236}">
                <a16:creationId xmlns:a16="http://schemas.microsoft.com/office/drawing/2014/main" id="{BA5AB100-3F7F-8A47-A07C-CC99A16C01B3}"/>
              </a:ext>
            </a:extLst>
          </p:cNvPr>
          <p:cNvGrpSpPr/>
          <p:nvPr/>
        </p:nvGrpSpPr>
        <p:grpSpPr>
          <a:xfrm>
            <a:off x="2590800" y="5943599"/>
            <a:ext cx="5181600" cy="838200"/>
            <a:chOff x="2590800" y="5943599"/>
            <a:chExt cx="5181600" cy="838200"/>
          </a:xfrm>
        </p:grpSpPr>
        <p:sp>
          <p:nvSpPr>
            <p:cNvPr id="8" name="Half Frame 7">
              <a:extLst>
                <a:ext uri="{FF2B5EF4-FFF2-40B4-BE49-F238E27FC236}">
                  <a16:creationId xmlns:a16="http://schemas.microsoft.com/office/drawing/2014/main" id="{F1B1B3EB-05C2-8E44-B425-77D8305AC8D8}"/>
                </a:ext>
              </a:extLst>
            </p:cNvPr>
            <p:cNvSpPr/>
            <p:nvPr/>
          </p:nvSpPr>
          <p:spPr>
            <a:xfrm rot="16200000">
              <a:off x="2552700" y="5981699"/>
              <a:ext cx="838200" cy="762000"/>
            </a:xfrm>
            <a:prstGeom prst="halfFrame">
              <a:avLst>
                <a:gd name="adj1" fmla="val 14538"/>
                <a:gd name="adj2" fmla="val 14538"/>
              </a:avLst>
            </a:prstGeom>
            <a:solidFill>
              <a:srgbClr val="C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lf Frame 8">
              <a:extLst>
                <a:ext uri="{FF2B5EF4-FFF2-40B4-BE49-F238E27FC236}">
                  <a16:creationId xmlns:a16="http://schemas.microsoft.com/office/drawing/2014/main" id="{5376BC64-CF60-1F45-BCC0-AB9CE793DA8D}"/>
                </a:ext>
              </a:extLst>
            </p:cNvPr>
            <p:cNvSpPr/>
            <p:nvPr/>
          </p:nvSpPr>
          <p:spPr>
            <a:xfrm rot="10800000">
              <a:off x="6934200" y="6019799"/>
              <a:ext cx="838200" cy="762000"/>
            </a:xfrm>
            <a:prstGeom prst="halfFrame">
              <a:avLst>
                <a:gd name="adj1" fmla="val 14538"/>
                <a:gd name="adj2" fmla="val 14538"/>
              </a:avLst>
            </a:prstGeom>
            <a:solidFill>
              <a:srgbClr val="C0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52892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8572E13-D79A-2F4D-97BC-A204E52B1D88}"/>
              </a:ext>
            </a:extLst>
          </p:cNvPr>
          <p:cNvGraphicFramePr>
            <a:graphicFrameLocks noGrp="1"/>
          </p:cNvGraphicFramePr>
          <p:nvPr>
            <p:ph idx="1"/>
            <p:extLst>
              <p:ext uri="{D42A27DB-BD31-4B8C-83A1-F6EECF244321}">
                <p14:modId xmlns:p14="http://schemas.microsoft.com/office/powerpoint/2010/main" val="552061846"/>
              </p:ext>
            </p:extLst>
          </p:nvPr>
        </p:nvGraphicFramePr>
        <p:xfrm>
          <a:off x="457200" y="152400"/>
          <a:ext cx="4114800" cy="6304280"/>
        </p:xfrm>
        <a:graphic>
          <a:graphicData uri="http://schemas.openxmlformats.org/drawingml/2006/table">
            <a:tbl>
              <a:tblPr firstRow="1" bandRow="1">
                <a:tableStyleId>{2D5ABB26-0587-4C30-8999-92F81FD0307C}</a:tableStyleId>
              </a:tblPr>
              <a:tblGrid>
                <a:gridCol w="4114800">
                  <a:extLst>
                    <a:ext uri="{9D8B030D-6E8A-4147-A177-3AD203B41FA5}">
                      <a16:colId xmlns:a16="http://schemas.microsoft.com/office/drawing/2014/main" val="4065618621"/>
                    </a:ext>
                  </a:extLst>
                </a:gridCol>
              </a:tblGrid>
              <a:tr h="370840">
                <a:tc>
                  <a:txBody>
                    <a:bodyPr/>
                    <a:lstStyle/>
                    <a:p>
                      <a:pPr algn="r"/>
                      <a:r>
                        <a:rPr lang="en-US" b="1" dirty="0">
                          <a:solidFill>
                            <a:schemeClr val="bg1"/>
                          </a:solidFill>
                        </a:rPr>
                        <a:t>Past Tense</a:t>
                      </a:r>
                    </a:p>
                  </a:txBody>
                  <a:tcPr>
                    <a:solidFill>
                      <a:srgbClr val="CA5C0E"/>
                    </a:solidFill>
                  </a:tcPr>
                </a:tc>
                <a:extLst>
                  <a:ext uri="{0D108BD9-81ED-4DB2-BD59-A6C34878D82A}">
                    <a16:rowId xmlns:a16="http://schemas.microsoft.com/office/drawing/2014/main" val="741595049"/>
                  </a:ext>
                </a:extLst>
              </a:tr>
              <a:tr h="370840">
                <a:tc>
                  <a:txBody>
                    <a:bodyPr/>
                    <a:lstStyle/>
                    <a:p>
                      <a:pPr algn="r"/>
                      <a:r>
                        <a:rPr lang="en-US" dirty="0"/>
                        <a:t>Appalled at him</a:t>
                      </a:r>
                    </a:p>
                  </a:txBody>
                  <a:tcPr>
                    <a:lnR w="12700" cap="flat" cmpd="sng" algn="ctr">
                      <a:solidFill>
                        <a:schemeClr val="bg1">
                          <a:lumMod val="50000"/>
                          <a:lumOff val="50000"/>
                        </a:schemeClr>
                      </a:solidFill>
                      <a:prstDash val="solid"/>
                      <a:round/>
                      <a:headEnd type="none" w="med" len="med"/>
                      <a:tailEnd type="none" w="med" len="med"/>
                    </a:lnR>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954493286"/>
                  </a:ext>
                </a:extLst>
              </a:tr>
              <a:tr h="370840">
                <a:tc>
                  <a:txBody>
                    <a:bodyPr/>
                    <a:lstStyle/>
                    <a:p>
                      <a:pPr algn="r"/>
                      <a:r>
                        <a:rPr lang="en-US" dirty="0"/>
                        <a:t>Disfigured</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283288283"/>
                  </a:ext>
                </a:extLst>
              </a:tr>
              <a:tr h="370840">
                <a:tc>
                  <a:txBody>
                    <a:bodyPr/>
                    <a:lstStyle/>
                    <a:p>
                      <a:pPr algn="r"/>
                      <a:r>
                        <a:rPr lang="en-US" dirty="0"/>
                        <a:t>Message was not believed</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1019932004"/>
                  </a:ext>
                </a:extLst>
              </a:tr>
              <a:tr h="370840">
                <a:tc>
                  <a:txBody>
                    <a:bodyPr/>
                    <a:lstStyle/>
                    <a:p>
                      <a:pPr algn="r"/>
                      <a:r>
                        <a:rPr lang="en-US" dirty="0"/>
                        <a:t>Grew up like a tender shoot</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606014852"/>
                  </a:ext>
                </a:extLst>
              </a:tr>
              <a:tr h="370840">
                <a:tc>
                  <a:txBody>
                    <a:bodyPr/>
                    <a:lstStyle/>
                    <a:p>
                      <a:pPr algn="r"/>
                      <a:r>
                        <a:rPr lang="en-US" dirty="0"/>
                        <a:t>Despised and rejected</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1229061939"/>
                  </a:ext>
                </a:extLst>
              </a:tr>
              <a:tr h="370840">
                <a:tc>
                  <a:txBody>
                    <a:bodyPr/>
                    <a:lstStyle/>
                    <a:p>
                      <a:pPr algn="r"/>
                      <a:r>
                        <a:rPr lang="en-US" dirty="0"/>
                        <a:t>Took on others’ infirmities</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2732613678"/>
                  </a:ext>
                </a:extLst>
              </a:tr>
              <a:tr h="370840">
                <a:tc>
                  <a:txBody>
                    <a:bodyPr/>
                    <a:lstStyle/>
                    <a:p>
                      <a:pPr algn="r"/>
                      <a:r>
                        <a:rPr lang="en-US" dirty="0"/>
                        <a:t>Pierced for our transgressions</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3655533924"/>
                  </a:ext>
                </a:extLst>
              </a:tr>
              <a:tr h="370840">
                <a:tc>
                  <a:txBody>
                    <a:bodyPr/>
                    <a:lstStyle/>
                    <a:p>
                      <a:pPr algn="r"/>
                      <a:r>
                        <a:rPr lang="en-US" dirty="0"/>
                        <a:t>Sheep have gone astray</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959495187"/>
                  </a:ext>
                </a:extLst>
              </a:tr>
              <a:tr h="370840">
                <a:tc>
                  <a:txBody>
                    <a:bodyPr/>
                    <a:lstStyle/>
                    <a:p>
                      <a:pPr algn="r"/>
                      <a:r>
                        <a:rPr lang="en-US" dirty="0"/>
                        <a:t>Lord laid iniquity on him</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3863087813"/>
                  </a:ext>
                </a:extLst>
              </a:tr>
              <a:tr h="370840">
                <a:tc>
                  <a:txBody>
                    <a:bodyPr/>
                    <a:lstStyle/>
                    <a:p>
                      <a:pPr algn="r"/>
                      <a:r>
                        <a:rPr lang="en-US" dirty="0"/>
                        <a:t>Didn’t open his mouth</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17033635"/>
                  </a:ext>
                </a:extLst>
              </a:tr>
              <a:tr h="370840">
                <a:tc>
                  <a:txBody>
                    <a:bodyPr/>
                    <a:lstStyle/>
                    <a:p>
                      <a:pPr algn="r"/>
                      <a:r>
                        <a:rPr lang="en-US" dirty="0"/>
                        <a:t>Led to the slaughter</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3653612313"/>
                  </a:ext>
                </a:extLst>
              </a:tr>
              <a:tr h="370840">
                <a:tc>
                  <a:txBody>
                    <a:bodyPr/>
                    <a:lstStyle/>
                    <a:p>
                      <a:pPr algn="r"/>
                      <a:r>
                        <a:rPr lang="en-US" dirty="0"/>
                        <a:t>Cut out from the land of the living</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352604372"/>
                  </a:ext>
                </a:extLst>
              </a:tr>
              <a:tr h="370840">
                <a:tc>
                  <a:txBody>
                    <a:bodyPr/>
                    <a:lstStyle/>
                    <a:p>
                      <a:pPr algn="r"/>
                      <a:r>
                        <a:rPr lang="en-US" dirty="0"/>
                        <a:t>Soul made a guilt offering</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437655603"/>
                  </a:ext>
                </a:extLst>
              </a:tr>
              <a:tr h="370840">
                <a:tc>
                  <a:txBody>
                    <a:bodyPr/>
                    <a:lstStyle/>
                    <a:p>
                      <a:pPr algn="r"/>
                      <a:r>
                        <a:rPr lang="en-US" dirty="0"/>
                        <a:t>Done no violence</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2723476825"/>
                  </a:ext>
                </a:extLst>
              </a:tr>
              <a:tr h="370840">
                <a:tc>
                  <a:txBody>
                    <a:bodyPr/>
                    <a:lstStyle/>
                    <a:p>
                      <a:pPr algn="r"/>
                      <a:r>
                        <a:rPr lang="en-US" dirty="0"/>
                        <a:t>Bore the sins of many</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55402097"/>
                  </a:ext>
                </a:extLst>
              </a:tr>
              <a:tr h="370840">
                <a:tc>
                  <a:txBody>
                    <a:bodyPr/>
                    <a:lstStyle/>
                    <a:p>
                      <a:pPr algn="r"/>
                      <a:r>
                        <a:rPr lang="en-US" dirty="0"/>
                        <a:t>Made intercession for the transgressor</a:t>
                      </a:r>
                    </a:p>
                  </a:txBody>
                  <a:tcP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3701456257"/>
                  </a:ext>
                </a:extLst>
              </a:tr>
            </a:tbl>
          </a:graphicData>
        </a:graphic>
      </p:graphicFrame>
      <p:graphicFrame>
        <p:nvGraphicFramePr>
          <p:cNvPr id="3" name="Content Placeholder 4">
            <a:extLst>
              <a:ext uri="{FF2B5EF4-FFF2-40B4-BE49-F238E27FC236}">
                <a16:creationId xmlns:a16="http://schemas.microsoft.com/office/drawing/2014/main" id="{6479000D-6F49-3B4F-A989-E29942B84863}"/>
              </a:ext>
            </a:extLst>
          </p:cNvPr>
          <p:cNvGraphicFramePr>
            <a:graphicFrameLocks/>
          </p:cNvGraphicFramePr>
          <p:nvPr>
            <p:extLst>
              <p:ext uri="{D42A27DB-BD31-4B8C-83A1-F6EECF244321}">
                <p14:modId xmlns:p14="http://schemas.microsoft.com/office/powerpoint/2010/main" val="3657450746"/>
              </p:ext>
            </p:extLst>
          </p:nvPr>
        </p:nvGraphicFramePr>
        <p:xfrm>
          <a:off x="4572000" y="152400"/>
          <a:ext cx="4114800" cy="6304280"/>
        </p:xfrm>
        <a:graphic>
          <a:graphicData uri="http://schemas.openxmlformats.org/drawingml/2006/table">
            <a:tbl>
              <a:tblPr firstRow="1" bandRow="1">
                <a:tableStyleId>{2D5ABB26-0587-4C30-8999-92F81FD0307C}</a:tableStyleId>
              </a:tblPr>
              <a:tblGrid>
                <a:gridCol w="4114800">
                  <a:extLst>
                    <a:ext uri="{9D8B030D-6E8A-4147-A177-3AD203B41FA5}">
                      <a16:colId xmlns:a16="http://schemas.microsoft.com/office/drawing/2014/main" val="1227434810"/>
                    </a:ext>
                  </a:extLst>
                </a:gridCol>
              </a:tblGrid>
              <a:tr h="370840">
                <a:tc>
                  <a:txBody>
                    <a:bodyPr/>
                    <a:lstStyle/>
                    <a:p>
                      <a:r>
                        <a:rPr lang="en-US" b="1" dirty="0">
                          <a:solidFill>
                            <a:schemeClr val="bg1"/>
                          </a:solidFill>
                        </a:rPr>
                        <a:t>Future Tense</a:t>
                      </a:r>
                    </a:p>
                  </a:txBody>
                  <a:tcPr>
                    <a:solidFill>
                      <a:srgbClr val="009EC0"/>
                    </a:solidFill>
                  </a:tcPr>
                </a:tc>
                <a:extLst>
                  <a:ext uri="{0D108BD9-81ED-4DB2-BD59-A6C34878D82A}">
                    <a16:rowId xmlns:a16="http://schemas.microsoft.com/office/drawing/2014/main" val="741595049"/>
                  </a:ext>
                </a:extLst>
              </a:tr>
              <a:tr h="370840">
                <a:tc>
                  <a:txBody>
                    <a:bodyPr/>
                    <a:lstStyle/>
                    <a:p>
                      <a:r>
                        <a:rPr lang="en-US" dirty="0"/>
                        <a:t>Prosper</a:t>
                      </a:r>
                    </a:p>
                  </a:txBody>
                  <a:tcPr>
                    <a:lnL w="12700" cap="flat" cmpd="sng" algn="ctr">
                      <a:solidFill>
                        <a:schemeClr val="bg1">
                          <a:lumMod val="50000"/>
                          <a:lumOff val="50000"/>
                        </a:schemeClr>
                      </a:solidFill>
                      <a:prstDash val="solid"/>
                      <a:round/>
                      <a:headEnd type="none" w="med" len="med"/>
                      <a:tailEnd type="none" w="med" len="med"/>
                    </a:lnL>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954493286"/>
                  </a:ext>
                </a:extLst>
              </a:tr>
              <a:tr h="370840">
                <a:tc>
                  <a:txBody>
                    <a:bodyPr/>
                    <a:lstStyle/>
                    <a:p>
                      <a:r>
                        <a:rPr lang="en-US" dirty="0"/>
                        <a:t>Exalted</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283288283"/>
                  </a:ext>
                </a:extLst>
              </a:tr>
              <a:tr h="370840">
                <a:tc>
                  <a:txBody>
                    <a:bodyPr/>
                    <a:lstStyle/>
                    <a:p>
                      <a:r>
                        <a:rPr lang="en-US" dirty="0"/>
                        <a:t>Sprinkle many nations</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1019932004"/>
                  </a:ext>
                </a:extLst>
              </a:tr>
              <a:tr h="370840">
                <a:tc>
                  <a:txBody>
                    <a:bodyPr/>
                    <a:lstStyle/>
                    <a:p>
                      <a:r>
                        <a:rPr lang="en-US" dirty="0"/>
                        <a:t>Kings will shut their mouths</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606014852"/>
                  </a:ext>
                </a:extLst>
              </a:tr>
              <a:tr h="370840">
                <a:tc>
                  <a:txBody>
                    <a:bodyPr/>
                    <a:lstStyle/>
                    <a:p>
                      <a:r>
                        <a:rPr lang="en-US" dirty="0"/>
                        <a:t>Those who did not see will understand</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1229061939"/>
                  </a:ext>
                </a:extLst>
              </a:tr>
              <a:tr h="370840">
                <a:tc>
                  <a:txBody>
                    <a:bodyPr/>
                    <a:lstStyle/>
                    <a:p>
                      <a:r>
                        <a:rPr lang="en-US" dirty="0"/>
                        <a:t>See his offspring</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2732613678"/>
                  </a:ext>
                </a:extLst>
              </a:tr>
              <a:tr h="370840">
                <a:tc>
                  <a:txBody>
                    <a:bodyPr/>
                    <a:lstStyle/>
                    <a:p>
                      <a:r>
                        <a:rPr lang="en-US" dirty="0"/>
                        <a:t>Prolong his days</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3655533924"/>
                  </a:ext>
                </a:extLst>
              </a:tr>
              <a:tr h="370840">
                <a:tc>
                  <a:txBody>
                    <a:bodyPr/>
                    <a:lstStyle/>
                    <a:p>
                      <a:r>
                        <a:rPr lang="en-US" dirty="0"/>
                        <a:t>See the light of life</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959495187"/>
                  </a:ext>
                </a:extLst>
              </a:tr>
              <a:tr h="370840">
                <a:tc>
                  <a:txBody>
                    <a:bodyPr/>
                    <a:lstStyle/>
                    <a:p>
                      <a:r>
                        <a:rPr lang="en-US" dirty="0"/>
                        <a:t>Allotted a portion with the great</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3863087813"/>
                  </a:ext>
                </a:extLst>
              </a:tr>
              <a:tr h="370840">
                <a:tc>
                  <a:txBody>
                    <a:bodyPr/>
                    <a:lstStyle/>
                    <a:p>
                      <a:r>
                        <a:rPr lang="en-US" dirty="0"/>
                        <a:t>Justify many, bear their iniquities</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17033635"/>
                  </a:ext>
                </a:extLst>
              </a:tr>
              <a:tr h="370840">
                <a:tc>
                  <a:txBody>
                    <a:bodyPr/>
                    <a:lstStyle/>
                    <a:p>
                      <a:r>
                        <a:rPr lang="en-US" dirty="0"/>
                        <a:t>Divide the spoils with the strong</a:t>
                      </a:r>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3653612313"/>
                  </a:ext>
                </a:extLst>
              </a:tr>
              <a:tr h="370840">
                <a:tc>
                  <a:txBody>
                    <a:bodyPr/>
                    <a:lstStyle/>
                    <a:p>
                      <a:endParaRPr lang="en-US" dirty="0"/>
                    </a:p>
                  </a:txBody>
                  <a:tcP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tcPr>
                </a:tc>
                <a:extLst>
                  <a:ext uri="{0D108BD9-81ED-4DB2-BD59-A6C34878D82A}">
                    <a16:rowId xmlns:a16="http://schemas.microsoft.com/office/drawing/2014/main" val="352604372"/>
                  </a:ext>
                </a:extLst>
              </a:tr>
              <a:tr h="370840">
                <a:tc>
                  <a:txBody>
                    <a:bodyPr/>
                    <a:lstStyle/>
                    <a:p>
                      <a:endParaRPr lang="en-US" dirty="0"/>
                    </a:p>
                  </a:txBody>
                  <a:tcPr>
                    <a:lnL w="12700" cap="flat" cmpd="sng" algn="ctr">
                      <a:solidFill>
                        <a:schemeClr val="bg1">
                          <a:lumMod val="50000"/>
                          <a:lumOff val="50000"/>
                        </a:schemeClr>
                      </a:solidFill>
                      <a:prstDash val="solid"/>
                      <a:round/>
                      <a:headEnd type="none" w="med" len="med"/>
                      <a:tailEnd type="none" w="med" len="med"/>
                    </a:lnL>
                  </a:tcPr>
                </a:tc>
                <a:extLst>
                  <a:ext uri="{0D108BD9-81ED-4DB2-BD59-A6C34878D82A}">
                    <a16:rowId xmlns:a16="http://schemas.microsoft.com/office/drawing/2014/main" val="437655603"/>
                  </a:ext>
                </a:extLst>
              </a:tr>
              <a:tr h="370840">
                <a:tc>
                  <a:txBody>
                    <a:bodyPr/>
                    <a:lstStyle/>
                    <a:p>
                      <a:endParaRPr lang="en-US" dirty="0"/>
                    </a:p>
                  </a:txBody>
                  <a:tcPr>
                    <a:lnL w="12700" cap="flat" cmpd="sng" algn="ctr">
                      <a:solidFill>
                        <a:schemeClr val="bg1">
                          <a:lumMod val="50000"/>
                          <a:lumOff val="50000"/>
                        </a:schemeClr>
                      </a:solidFill>
                      <a:prstDash val="solid"/>
                      <a:round/>
                      <a:headEnd type="none" w="med" len="med"/>
                      <a:tailEnd type="none" w="med" len="med"/>
                    </a:lnL>
                  </a:tcPr>
                </a:tc>
                <a:extLst>
                  <a:ext uri="{0D108BD9-81ED-4DB2-BD59-A6C34878D82A}">
                    <a16:rowId xmlns:a16="http://schemas.microsoft.com/office/drawing/2014/main" val="2723476825"/>
                  </a:ext>
                </a:extLst>
              </a:tr>
              <a:tr h="370840">
                <a:tc>
                  <a:txBody>
                    <a:bodyPr/>
                    <a:lstStyle/>
                    <a:p>
                      <a:endParaRPr lang="en-US" dirty="0"/>
                    </a:p>
                  </a:txBody>
                  <a:tcPr>
                    <a:lnL w="12700" cap="flat" cmpd="sng" algn="ctr">
                      <a:solidFill>
                        <a:schemeClr val="bg1">
                          <a:lumMod val="50000"/>
                          <a:lumOff val="50000"/>
                        </a:schemeClr>
                      </a:solidFill>
                      <a:prstDash val="solid"/>
                      <a:round/>
                      <a:headEnd type="none" w="med" len="med"/>
                      <a:tailEnd type="none" w="med" len="med"/>
                    </a:lnL>
                  </a:tcPr>
                </a:tc>
                <a:extLst>
                  <a:ext uri="{0D108BD9-81ED-4DB2-BD59-A6C34878D82A}">
                    <a16:rowId xmlns:a16="http://schemas.microsoft.com/office/drawing/2014/main" val="55402097"/>
                  </a:ext>
                </a:extLst>
              </a:tr>
              <a:tr h="370840">
                <a:tc>
                  <a:txBody>
                    <a:bodyPr/>
                    <a:lstStyle/>
                    <a:p>
                      <a:endParaRPr lang="en-US" dirty="0"/>
                    </a:p>
                  </a:txBody>
                  <a:tcPr>
                    <a:lnL w="12700" cap="flat" cmpd="sng" algn="ctr">
                      <a:solidFill>
                        <a:schemeClr val="bg1">
                          <a:lumMod val="50000"/>
                          <a:lumOff val="50000"/>
                        </a:schemeClr>
                      </a:solidFill>
                      <a:prstDash val="solid"/>
                      <a:round/>
                      <a:headEnd type="none" w="med" len="med"/>
                      <a:tailEnd type="none" w="med" len="med"/>
                    </a:lnL>
                  </a:tcPr>
                </a:tc>
                <a:extLst>
                  <a:ext uri="{0D108BD9-81ED-4DB2-BD59-A6C34878D82A}">
                    <a16:rowId xmlns:a16="http://schemas.microsoft.com/office/drawing/2014/main" val="3701456257"/>
                  </a:ext>
                </a:extLst>
              </a:tr>
            </a:tbl>
          </a:graphicData>
        </a:graphic>
      </p:graphicFrame>
    </p:spTree>
    <p:extLst>
      <p:ext uri="{BB962C8B-B14F-4D97-AF65-F5344CB8AC3E}">
        <p14:creationId xmlns:p14="http://schemas.microsoft.com/office/powerpoint/2010/main" val="9272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4808</TotalTime>
  <Words>1108</Words>
  <Application>Microsoft Macintosh PowerPoint</Application>
  <PresentationFormat>On-screen Show (4:3)</PresentationFormat>
  <Paragraphs>136</Paragraphs>
  <Slides>33</Slides>
  <Notes>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Avenir Book</vt:lpstr>
      <vt:lpstr>Calibri</vt:lpstr>
      <vt:lpstr>Gabriola</vt:lpstr>
      <vt:lpstr>Office Theme</vt:lpstr>
      <vt:lpstr>APOLOGETICS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Astonishment (52:13-15)</vt:lpstr>
      <vt:lpstr>“Behold, my servant shall act wisely;       he shall be high      and lifted up,       and shall be exalted. ”</vt:lpstr>
      <vt:lpstr>“As many were astonished at you—        his appearance was so marred,        beyond human semblance,         and his form beyond that of the children of mankind—”</vt:lpstr>
      <vt:lpstr>“so shall he sprinkle many nations.   Kings shall shut their mouths because of him,  for that which has not been told them they see,   and that which they have not heard they understand. ”</vt:lpstr>
      <vt:lpstr>Rejection (53:1-3)</vt:lpstr>
      <vt:lpstr>“Who has believed what he has heard from us?  And to whom has the arm of the Lord been revealed?”</vt:lpstr>
      <vt:lpstr>“For he grew up before him like a young plant,   and like a root out of dry ground;  he had no form or majesty that we should look at him,   and no beauty that we should desire him.”</vt:lpstr>
      <vt:lpstr>“He was despised and rejected by men,   a man of sorrows and acquainted with grief;  and as one from whom men hide their faces   he was despised, and we esteemed him not. ”</vt:lpstr>
      <vt:lpstr>Substitution (53:4-6)</vt:lpstr>
      <vt:lpstr>“Surely he has borne our griefs   and carried our sorrows;  yet we esteemed him stricken,   smitten by God,  and afflicted. ”</vt:lpstr>
      <vt:lpstr>“But he was pierced for our transgressions;   he was crushed for our iniquities;  upon him was the chastisement that brought us peace,   and with his wounds we are healed. ”</vt:lpstr>
      <vt:lpstr>“All we like sheep have gone astray;   we have turned—every one—to his own way;  and the LORD has laid on him   the iniquity of us all.”</vt:lpstr>
      <vt:lpstr>Silence (53:7-9)</vt:lpstr>
      <vt:lpstr>“He was oppressed, and he was afflicted,      yet he opened not his mouth;  like a lamb that is led to the slaughter,      and like a sheep that before its shearers is silent,      so he opened not his mouth.”</vt:lpstr>
      <vt:lpstr>“By oppression and judgment he was taken away;   and as for his generation, who considered  that he was cut off out of the land of the living,   stricken for the transgression of my people?”</vt:lpstr>
      <vt:lpstr>“And they made his grave with the wicked   and with a rich man in his death,  although he had done no violence,   and there was no deceit in his mouth.”</vt:lpstr>
      <vt:lpstr>PowerPoint Presentation</vt:lpstr>
      <vt:lpstr>PowerPoint Presentation</vt:lpstr>
      <vt:lpstr>Triumph (53:10-12)</vt:lpstr>
      <vt:lpstr>“Yet it was the will of the LORD to crush him;   he has put him to grief;  when his soul makes an offering for guilt,   he shall see his offspring; he shall prolong his days;  the will of the LORD shall prosper in his hand.”</vt:lpstr>
      <vt:lpstr>“Out of the anguish of his soul he shall see and be satisfied;  by his knowledge shall the righteous one, my servant,      make many to be accounted righteous,      and he shall bear their iniquities.”</vt:lpstr>
      <vt:lpstr>“Therefore I will divide him a portion with the many,   and he shall divide the spoil with the strong,  because he poured out his soul to death   and was numbered with the transgressors;  yet he bore the sin of many,   and makes intercession for the transgressors.”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Luke</dc:creator>
  <cp:lastModifiedBy>Luke Murphey</cp:lastModifiedBy>
  <cp:revision>108</cp:revision>
  <dcterms:created xsi:type="dcterms:W3CDTF">2010-07-14T22:15:37Z</dcterms:created>
  <dcterms:modified xsi:type="dcterms:W3CDTF">2020-12-02T07:11:47Z</dcterms:modified>
</cp:coreProperties>
</file>